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13" r:id="rId3"/>
    <p:sldId id="314" r:id="rId4"/>
    <p:sldId id="275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5" r:id="rId21"/>
    <p:sldId id="310" r:id="rId22"/>
    <p:sldId id="334" r:id="rId23"/>
    <p:sldId id="276" r:id="rId24"/>
    <p:sldId id="277" r:id="rId25"/>
    <p:sldId id="309" r:id="rId26"/>
    <p:sldId id="280" r:id="rId27"/>
    <p:sldId id="281" r:id="rId28"/>
    <p:sldId id="316" r:id="rId29"/>
    <p:sldId id="300" r:id="rId30"/>
    <p:sldId id="301" r:id="rId31"/>
    <p:sldId id="317" r:id="rId32"/>
    <p:sldId id="318" r:id="rId33"/>
    <p:sldId id="302" r:id="rId34"/>
  </p:sldIdLst>
  <p:sldSz cx="12192000" cy="6858000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484" autoAdjust="0"/>
    <p:restoredTop sz="90131" autoAdjust="0"/>
  </p:normalViewPr>
  <p:slideViewPr>
    <p:cSldViewPr snapToGrid="0">
      <p:cViewPr varScale="1">
        <p:scale>
          <a:sx n="61" d="100"/>
          <a:sy n="61" d="100"/>
        </p:scale>
        <p:origin x="9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B075927D-21DA-4148-8BCE-39C9698F2EE4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FF4B7E13-A9E5-4347-857B-95C245B14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9898" y="5221559"/>
            <a:ext cx="4781852" cy="421273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ja-JP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B7E13-A9E5-4347-857B-95C245B1411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1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99F7-DB99-404E-BAD4-D42BEC5881A8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6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BA9F-0854-4F5C-8425-5630734CC195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33BD-B6A5-4398-8F03-01DF11C38E1F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6567D-0C14-4312-9379-48ED8AD70972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0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72A2-AED9-4D1F-BE5F-4C6CD9608989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93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BA71C-84CD-44A6-B424-3B5C1C437A03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51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9A6F-CC22-4DA7-9306-145EA13E037D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3A7E-5173-453B-8751-62EC5469737F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2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0FEEC-F205-4E91-A95C-39D1E2A5CF7F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7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0171-8418-4D4F-AAA2-4A6B3B727DA5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0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000A-F6D7-4A51-92FA-B85EFFFD5FE2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6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46E8F-7730-4B51-930F-9812EBF203C3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8BDA6-34E4-4A07-8FA0-BECC0D91C8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9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wmv"/><Relationship Id="rId1" Type="http://schemas.microsoft.com/office/2007/relationships/media" Target="../media/media16.wmv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8.wmv"/><Relationship Id="rId1" Type="http://schemas.microsoft.com/office/2007/relationships/media" Target="../media/media18.wmv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4.png"/><Relationship Id="rId10" Type="http://schemas.openxmlformats.org/officeDocument/2006/relationships/image" Target="../media/image10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797" y="492809"/>
            <a:ext cx="11552350" cy="165540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 Thunderstorm Tracking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797" y="5615264"/>
            <a:ext cx="7112707" cy="776471"/>
          </a:xfrm>
        </p:spPr>
        <p:txBody>
          <a:bodyPr>
            <a:normAutofit/>
          </a:bodyPr>
          <a:lstStyle/>
          <a:p>
            <a:r>
              <a:rPr lang="en-US" altLang="ja-JP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770" y="4762382"/>
            <a:ext cx="2947830" cy="114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168" y="3348506"/>
            <a:ext cx="2582632" cy="256359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528101" y="230182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Zen KAWASAKI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Emeritus at Osaka University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RAIRAN Pte.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5"/>
    </mc:Choice>
    <mc:Fallback xmlns="">
      <p:transition spd="slow" advTm="1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7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"/>
    </mc:Choice>
    <mc:Fallback xmlns="">
      <p:transition spd="slow" advTm="1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7"/>
    </mc:Choice>
    <mc:Fallback xmlns="">
      <p:transition spd="slow" advTm="1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"/>
    </mc:Choice>
    <mc:Fallback xmlns="">
      <p:transition spd="slow" advTm="1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8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"/>
    </mc:Choice>
    <mc:Fallback xmlns="">
      <p:transition spd="slow" advTm="1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2"/>
    </mc:Choice>
    <mc:Fallback xmlns="">
      <p:transition spd="slow" advTm="1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"/>
    </mc:Choice>
    <mc:Fallback xmlns="">
      <p:transition spd="slow" advTm="1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"/>
    </mc:Choice>
    <mc:Fallback xmlns="">
      <p:transition spd="slow" advTm="1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1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3"/>
    </mc:Choice>
    <mc:Fallback xmlns="">
      <p:transition spd="slow" advTm="1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"/>
    </mc:Choice>
    <mc:Fallback xmlns="">
      <p:transition spd="slow" advTm="1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C:\My Documents\kondo\plane_slo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63" y="1661043"/>
            <a:ext cx="6394373" cy="486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16442" y="791377"/>
            <a:ext cx="8233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b="1" u="sng" dirty="0">
                <a:solidFill>
                  <a:schemeClr val="tx2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Lightning triggered by an airplane (movie)</a:t>
            </a:r>
            <a:endParaRPr lang="ja-JP" altLang="en-US" sz="3600" b="1" u="sng" dirty="0">
              <a:solidFill>
                <a:schemeClr val="tx2"/>
              </a:solidFill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161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0311 realti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016" y="1253168"/>
            <a:ext cx="6819441" cy="51145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5240" y="462709"/>
            <a:ext cx="895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3D monitoring is possible.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92475" y="1465245"/>
            <a:ext cx="295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 as a function of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9454" y="2510011"/>
            <a:ext cx="2952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 VS East-west cross section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9454" y="3347028"/>
            <a:ext cx="2952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Projection on the ground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0904" y="3362637"/>
            <a:ext cx="1483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 VS North-</a:t>
            </a:r>
          </a:p>
          <a:p>
            <a:r>
              <a:rPr 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 cross section</a:t>
            </a:r>
          </a:p>
        </p:txBody>
      </p:sp>
    </p:spTree>
    <p:extLst>
      <p:ext uri="{BB962C8B-B14F-4D97-AF65-F5344CB8AC3E}">
        <p14:creationId xmlns:p14="http://schemas.microsoft.com/office/powerpoint/2010/main" val="194944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130703164249_97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580" y="107425"/>
            <a:ext cx="5069534" cy="63369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28657" y="391886"/>
            <a:ext cx="570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of BOLT 3D observation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8657" y="1293433"/>
            <a:ext cx="570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panel is the altitude of BOLT location as a function of time.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8657" y="1994925"/>
            <a:ext cx="570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panel is the west to east cross section. The ordinate is the height.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8657" y="2696417"/>
            <a:ext cx="570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bottom right panel is the north to south cross section, and abscissa is the height of BOLT location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8657" y="3397909"/>
            <a:ext cx="570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bottom left is the BOLT location projected on the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28657" y="4230798"/>
            <a:ext cx="513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color time code is applied, cool color to warm one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12" y="183005"/>
            <a:ext cx="4913523" cy="65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5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62549" y="1118153"/>
            <a:ext cx="5231852" cy="526941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  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601869" y="1"/>
            <a:ext cx="9710531" cy="724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ja-JP" altLang="en-US" dirty="0"/>
              <a:t> </a:t>
            </a:r>
            <a:endParaRPr lang="en-US" dirty="0"/>
          </a:p>
        </p:txBody>
      </p:sp>
      <p:pic>
        <p:nvPicPr>
          <p:cNvPr id="4" name="LIVE - Watermarked 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3552" y="188640"/>
            <a:ext cx="8544949" cy="64087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31" y="188640"/>
            <a:ext cx="2455071" cy="7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4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正方形/長方形 35"/>
          <p:cNvSpPr/>
          <p:nvPr/>
        </p:nvSpPr>
        <p:spPr>
          <a:xfrm>
            <a:off x="6172201" y="990600"/>
            <a:ext cx="4029075" cy="5341938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101600" dir="24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6" y="337344"/>
            <a:ext cx="10953750" cy="560390"/>
          </a:xfr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marL="214313" indent="-214313">
              <a:tabLst>
                <a:tab pos="214313" algn="l"/>
                <a:tab pos="931863" algn="l"/>
                <a:tab pos="1651000" algn="l"/>
                <a:tab pos="2370138" algn="l"/>
                <a:tab pos="3089275" algn="l"/>
                <a:tab pos="3808413" algn="l"/>
                <a:tab pos="4527550" algn="l"/>
                <a:tab pos="5246688" algn="l"/>
                <a:tab pos="5965825" algn="l"/>
                <a:tab pos="6684963" algn="l"/>
                <a:tab pos="7404100" algn="l"/>
                <a:tab pos="8123238" algn="l"/>
                <a:tab pos="8842375" algn="l"/>
                <a:tab pos="9561513" algn="l"/>
                <a:tab pos="10280650" algn="l"/>
                <a:tab pos="10999788" algn="l"/>
              </a:tabLst>
              <a:defRPr/>
            </a:pPr>
            <a:r>
              <a:rPr lang="en-US" altLang="ja-JP" sz="36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BOLT existing configuration and specifications in Osaka, Japan</a:t>
            </a:r>
            <a:endParaRPr lang="ja-JP" altLang="en-GB" sz="36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1187" name="Group 163"/>
          <p:cNvGraphicFramePr>
            <a:graphicFrameLocks noGrp="1"/>
          </p:cNvGraphicFramePr>
          <p:nvPr>
            <p:extLst/>
          </p:nvPr>
        </p:nvGraphicFramePr>
        <p:xfrm>
          <a:off x="6626225" y="4227514"/>
          <a:ext cx="3200400" cy="1692278"/>
        </p:xfrm>
        <a:graphic>
          <a:graphicData uri="http://schemas.openxmlformats.org/drawingml/2006/table">
            <a:tbl>
              <a:tblPr/>
              <a:tblGrid>
                <a:gridCol w="184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852">
                <a:tc grid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Specifications</a:t>
                      </a:r>
                      <a:endParaRPr kumimoji="0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45000"/>
                        <a:buFont typeface="Times New Roman" pitchFamily="18" charset="0"/>
                        <a:buNone/>
                        <a:tabLst/>
                      </a:pPr>
                      <a:endParaRPr kumimoji="0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Unicode MS" pitchFamily="50" charset="-128"/>
                        <a:ea typeface="Arial Unicode MS" pitchFamily="50" charset="-128"/>
                        <a:cs typeface="Arial Unicode MS" pitchFamily="50" charset="-128"/>
                      </a:endParaRPr>
                    </a:p>
                  </a:txBody>
                  <a:tcPr marT="45745" marB="457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Pass band</a:t>
                      </a:r>
                      <a:endParaRPr kumimoji="0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45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ja-JP" alt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500k</a:t>
                      </a:r>
                      <a:r>
                        <a:rPr kumimoji="0" lang="en-GB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Hz</a:t>
                      </a:r>
                      <a:endParaRPr kumimoji="0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Sampling rate</a:t>
                      </a:r>
                      <a:endParaRPr kumimoji="0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45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en-GB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MHz</a:t>
                      </a:r>
                      <a:endParaRPr kumimoji="0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345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Amplitude Resolution</a:t>
                      </a:r>
                      <a:endParaRPr kumimoji="0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16 bit</a:t>
                      </a:r>
                      <a:endParaRPr kumimoji="0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Time resolution</a:t>
                      </a:r>
                      <a:endParaRPr kumimoji="0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45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1 ms</a:t>
                      </a:r>
                      <a:endParaRPr kumimoji="0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Time constant</a:t>
                      </a:r>
                      <a:endParaRPr kumimoji="0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66"/>
                        </a:buClr>
                        <a:buSzPct val="45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en-GB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200 </a:t>
                      </a: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kumimoji="0" lang="en-GB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50" charset="-128"/>
                          <a:cs typeface="Times New Roman" panose="02020603050405020304" pitchFamily="18" charset="0"/>
                        </a:rPr>
                        <a:t>s</a:t>
                      </a:r>
                      <a:endParaRPr kumimoji="0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 Unicode MS" pitchFamily="50" charset="-128"/>
                        <a:cs typeface="Times New Roman" panose="02020603050405020304" pitchFamily="18" charset="0"/>
                      </a:endParaRP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0" y="617539"/>
            <a:ext cx="5867400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marL="214313" indent="-214313">
              <a:tabLst>
                <a:tab pos="214313" algn="l"/>
                <a:tab pos="931863" algn="l"/>
                <a:tab pos="1651000" algn="l"/>
                <a:tab pos="2370138" algn="l"/>
                <a:tab pos="3089275" algn="l"/>
                <a:tab pos="3808413" algn="l"/>
                <a:tab pos="4527550" algn="l"/>
                <a:tab pos="5246688" algn="l"/>
                <a:tab pos="5965825" algn="l"/>
                <a:tab pos="6684963" algn="l"/>
                <a:tab pos="7404100" algn="l"/>
                <a:tab pos="8123238" algn="l"/>
                <a:tab pos="8842375" algn="l"/>
                <a:tab pos="9561513" algn="l"/>
                <a:tab pos="10280650" algn="l"/>
                <a:tab pos="10999788" algn="l"/>
              </a:tabLst>
              <a:defRPr/>
            </a:pPr>
            <a:endParaRPr lang="ja-JP" altLang="en-GB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1905001" y="1027114"/>
            <a:ext cx="4029075" cy="534193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101600" dir="24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410" name="Rectangle 153"/>
          <p:cNvSpPr>
            <a:spLocks noChangeArrowheads="1"/>
          </p:cNvSpPr>
          <p:nvPr/>
        </p:nvSpPr>
        <p:spPr bwMode="auto">
          <a:xfrm>
            <a:off x="2286000" y="1393825"/>
            <a:ext cx="3352800" cy="231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1pPr>
            <a:lvl2pPr marL="742950" indent="-28575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2pPr>
            <a:lvl3pPr marL="11430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3pPr>
            <a:lvl4pPr marL="16002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4pPr>
            <a:lvl5pPr marL="20574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6411" name="Line 181"/>
          <p:cNvSpPr>
            <a:spLocks noChangeShapeType="1"/>
          </p:cNvSpPr>
          <p:nvPr/>
        </p:nvSpPr>
        <p:spPr bwMode="auto">
          <a:xfrm>
            <a:off x="2841625" y="184626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円柱 4"/>
          <p:cNvSpPr/>
          <p:nvPr/>
        </p:nvSpPr>
        <p:spPr>
          <a:xfrm>
            <a:off x="3076575" y="1603376"/>
            <a:ext cx="228600" cy="225425"/>
          </a:xfrm>
          <a:prstGeom prst="ca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Oval 172"/>
          <p:cNvSpPr>
            <a:spLocks noChangeArrowheads="1"/>
          </p:cNvSpPr>
          <p:nvPr/>
        </p:nvSpPr>
        <p:spPr bwMode="auto">
          <a:xfrm>
            <a:off x="2971800" y="1546225"/>
            <a:ext cx="457200" cy="1143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lIns="74295" tIns="8890" rIns="74295" bIns="8890"/>
          <a:lstStyle/>
          <a:p>
            <a:pPr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14" name="Line 181"/>
          <p:cNvSpPr>
            <a:spLocks noChangeShapeType="1"/>
          </p:cNvSpPr>
          <p:nvPr/>
        </p:nvSpPr>
        <p:spPr bwMode="auto">
          <a:xfrm>
            <a:off x="5051425" y="207486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" name="円柱 46"/>
          <p:cNvSpPr/>
          <p:nvPr/>
        </p:nvSpPr>
        <p:spPr>
          <a:xfrm>
            <a:off x="4981575" y="1984376"/>
            <a:ext cx="228600" cy="225425"/>
          </a:xfrm>
          <a:prstGeom prst="ca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Oval 172"/>
          <p:cNvSpPr>
            <a:spLocks noChangeArrowheads="1"/>
          </p:cNvSpPr>
          <p:nvPr/>
        </p:nvSpPr>
        <p:spPr bwMode="auto">
          <a:xfrm>
            <a:off x="4876800" y="1927225"/>
            <a:ext cx="457200" cy="1143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lIns="74295" tIns="8890" rIns="74295" bIns="8890"/>
          <a:lstStyle/>
          <a:p>
            <a:pPr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17" name="Line 181"/>
          <p:cNvSpPr>
            <a:spLocks noChangeShapeType="1"/>
          </p:cNvSpPr>
          <p:nvPr/>
        </p:nvSpPr>
        <p:spPr bwMode="auto">
          <a:xfrm>
            <a:off x="5051425" y="30876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" name="円柱 49"/>
          <p:cNvSpPr/>
          <p:nvPr/>
        </p:nvSpPr>
        <p:spPr>
          <a:xfrm>
            <a:off x="4905375" y="2997201"/>
            <a:ext cx="228600" cy="225425"/>
          </a:xfrm>
          <a:prstGeom prst="ca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Oval 172"/>
          <p:cNvSpPr>
            <a:spLocks noChangeArrowheads="1"/>
          </p:cNvSpPr>
          <p:nvPr/>
        </p:nvSpPr>
        <p:spPr bwMode="auto">
          <a:xfrm>
            <a:off x="4800600" y="2940050"/>
            <a:ext cx="457200" cy="1143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lIns="74295" tIns="8890" rIns="74295" bIns="8890"/>
          <a:lstStyle/>
          <a:p>
            <a:pPr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20" name="Line 181"/>
          <p:cNvSpPr>
            <a:spLocks noChangeShapeType="1"/>
          </p:cNvSpPr>
          <p:nvPr/>
        </p:nvSpPr>
        <p:spPr bwMode="auto">
          <a:xfrm>
            <a:off x="4365625" y="34686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3" name="円柱 52"/>
          <p:cNvSpPr/>
          <p:nvPr/>
        </p:nvSpPr>
        <p:spPr>
          <a:xfrm>
            <a:off x="4219575" y="3378201"/>
            <a:ext cx="228600" cy="225425"/>
          </a:xfrm>
          <a:prstGeom prst="ca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Oval 172"/>
          <p:cNvSpPr>
            <a:spLocks noChangeArrowheads="1"/>
          </p:cNvSpPr>
          <p:nvPr/>
        </p:nvSpPr>
        <p:spPr bwMode="auto">
          <a:xfrm>
            <a:off x="4114800" y="3321050"/>
            <a:ext cx="457200" cy="1143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lIns="74295" tIns="8890" rIns="74295" bIns="8890"/>
          <a:lstStyle/>
          <a:p>
            <a:pPr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23" name="Line 181"/>
          <p:cNvSpPr>
            <a:spLocks noChangeShapeType="1"/>
          </p:cNvSpPr>
          <p:nvPr/>
        </p:nvSpPr>
        <p:spPr bwMode="auto">
          <a:xfrm>
            <a:off x="2994025" y="276066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" name="円柱 55"/>
          <p:cNvSpPr/>
          <p:nvPr/>
        </p:nvSpPr>
        <p:spPr>
          <a:xfrm>
            <a:off x="2847975" y="2670176"/>
            <a:ext cx="228600" cy="225425"/>
          </a:xfrm>
          <a:prstGeom prst="ca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Oval 172"/>
          <p:cNvSpPr>
            <a:spLocks noChangeArrowheads="1"/>
          </p:cNvSpPr>
          <p:nvPr/>
        </p:nvSpPr>
        <p:spPr bwMode="auto">
          <a:xfrm>
            <a:off x="2743200" y="2613025"/>
            <a:ext cx="457200" cy="1143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lIns="74295" tIns="8890" rIns="74295" bIns="8890"/>
          <a:lstStyle/>
          <a:p>
            <a:pPr eaLnBrk="1" hangingPunct="1">
              <a:defRPr/>
            </a:pPr>
            <a:endParaRPr lang="ja-JP" altLang="en-US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514600" y="3451225"/>
            <a:ext cx="6858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27" name="テキスト ボックス 7"/>
          <p:cNvSpPr txBox="1">
            <a:spLocks noChangeArrowheads="1"/>
          </p:cNvSpPr>
          <p:nvPr/>
        </p:nvSpPr>
        <p:spPr bwMode="auto">
          <a:xfrm>
            <a:off x="2590800" y="3451226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1pPr>
            <a:lvl2pPr marL="742950" indent="-28575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2pPr>
            <a:lvl3pPr marL="11430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3pPr>
            <a:lvl4pPr marL="16002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4pPr>
            <a:lvl5pPr marL="20574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9pPr>
          </a:lstStyle>
          <a:p>
            <a:pPr eaLnBrk="1" hangingPunct="1"/>
            <a:r>
              <a:rPr lang="en-US" altLang="ja-JP" sz="1200" dirty="0"/>
              <a:t>20 km</a:t>
            </a:r>
            <a:endParaRPr lang="ja-JP" altLang="en-US" sz="1200"/>
          </a:p>
        </p:txBody>
      </p:sp>
      <p:sp>
        <p:nvSpPr>
          <p:cNvPr id="9" name="稲妻 8"/>
          <p:cNvSpPr/>
          <p:nvPr/>
        </p:nvSpPr>
        <p:spPr>
          <a:xfrm>
            <a:off x="3986214" y="1833563"/>
            <a:ext cx="257175" cy="825500"/>
          </a:xfrm>
          <a:prstGeom prst="lightningBol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rgbClr val="FFFF00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H="1">
            <a:off x="3305176" y="2470151"/>
            <a:ext cx="657225" cy="18891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4114800" y="2622551"/>
            <a:ext cx="128588" cy="52546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4330700" y="2549525"/>
            <a:ext cx="546100" cy="3365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4243389" y="2209801"/>
            <a:ext cx="661987" cy="16192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H="1" flipV="1">
            <a:off x="3429000" y="1884363"/>
            <a:ext cx="533400" cy="476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4" name="Text Box 170"/>
          <p:cNvSpPr txBox="1">
            <a:spLocks noChangeArrowheads="1"/>
          </p:cNvSpPr>
          <p:nvPr/>
        </p:nvSpPr>
        <p:spPr bwMode="auto">
          <a:xfrm>
            <a:off x="2420939" y="3833475"/>
            <a:ext cx="1130300" cy="33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1pPr>
            <a:lvl2pPr marL="742950" indent="-28575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2pPr>
            <a:lvl3pPr marL="11430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3pPr>
            <a:lvl4pPr marL="16002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4pPr>
            <a:lvl5pPr marL="20574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9pPr>
          </a:lstStyle>
          <a:p>
            <a:pPr algn="ctr"/>
            <a:r>
              <a:rPr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Antenna array</a:t>
            </a:r>
          </a:p>
        </p:txBody>
      </p:sp>
      <p:pic>
        <p:nvPicPr>
          <p:cNvPr id="16435" name="コンテンツ プレースホルダ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20838"/>
            <a:ext cx="3500438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8" t="7825" r="30099" b="26335"/>
          <a:stretch>
            <a:fillRect/>
          </a:stretch>
        </p:blipFill>
        <p:spPr bwMode="auto">
          <a:xfrm>
            <a:off x="2286000" y="4136232"/>
            <a:ext cx="34448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0" name="直線矢印コネクタ 69"/>
          <p:cNvCxnSpPr/>
          <p:nvPr/>
        </p:nvCxnSpPr>
        <p:spPr>
          <a:xfrm>
            <a:off x="2971801" y="4508500"/>
            <a:ext cx="1571625" cy="0"/>
          </a:xfrm>
          <a:prstGeom prst="straightConnector1">
            <a:avLst/>
          </a:prstGeom>
          <a:ln w="38100" cmpd="dbl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8" name="テキスト ボックス 12"/>
          <p:cNvSpPr txBox="1">
            <a:spLocks noChangeArrowheads="1"/>
          </p:cNvSpPr>
          <p:nvPr/>
        </p:nvSpPr>
        <p:spPr bwMode="auto">
          <a:xfrm>
            <a:off x="3208089" y="4092783"/>
            <a:ext cx="1441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1pPr>
            <a:lvl2pPr marL="742950" indent="-28575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2pPr>
            <a:lvl3pPr marL="11430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3pPr>
            <a:lvl4pPr marL="16002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4pPr>
            <a:lvl5pPr marL="2057400" indent="-22860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9pPr>
          </a:lstStyle>
          <a:p>
            <a:pPr eaLnBrk="1" hangingPunct="1"/>
            <a:r>
              <a:rPr lang="en-US" altLang="ja-JP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50km</a:t>
            </a:r>
            <a:endParaRPr lang="ja-JP" altLang="en-US" dirty="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円/楕円 3"/>
          <p:cNvSpPr/>
          <p:nvPr/>
        </p:nvSpPr>
        <p:spPr>
          <a:xfrm>
            <a:off x="2841626" y="5073651"/>
            <a:ext cx="144463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73" name="円/楕円 72"/>
          <p:cNvSpPr/>
          <p:nvPr/>
        </p:nvSpPr>
        <p:spPr>
          <a:xfrm>
            <a:off x="3317876" y="4929188"/>
            <a:ext cx="144463" cy="1444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74" name="円/楕円 73"/>
          <p:cNvSpPr/>
          <p:nvPr/>
        </p:nvSpPr>
        <p:spPr>
          <a:xfrm>
            <a:off x="3935413" y="4668838"/>
            <a:ext cx="144462" cy="1444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4440239" y="4568826"/>
            <a:ext cx="142875" cy="144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4046538" y="5505451"/>
            <a:ext cx="144462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4213226" y="5800726"/>
            <a:ext cx="142875" cy="144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81" name="円/楕円 80"/>
          <p:cNvSpPr/>
          <p:nvPr/>
        </p:nvSpPr>
        <p:spPr>
          <a:xfrm>
            <a:off x="4910138" y="5073651"/>
            <a:ext cx="144462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93206" y="1176893"/>
            <a:ext cx="250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BOLT antenna</a:t>
            </a:r>
          </a:p>
        </p:txBody>
      </p:sp>
      <p:sp>
        <p:nvSpPr>
          <p:cNvPr id="46" name="円/楕円 79"/>
          <p:cNvSpPr/>
          <p:nvPr/>
        </p:nvSpPr>
        <p:spPr>
          <a:xfrm>
            <a:off x="3757613" y="5945189"/>
            <a:ext cx="142875" cy="144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49" name="円/楕円 79"/>
          <p:cNvSpPr/>
          <p:nvPr/>
        </p:nvSpPr>
        <p:spPr>
          <a:xfrm>
            <a:off x="4243388" y="3919141"/>
            <a:ext cx="142875" cy="144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72134" y="3800188"/>
            <a:ext cx="162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Antenna sites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30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5408" y="5742410"/>
            <a:ext cx="167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77769" y="5742410"/>
            <a:ext cx="216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756883" y="6217937"/>
            <a:ext cx="867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installation! Both are able to be deployed on the ground and on the roof.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39" y="132202"/>
            <a:ext cx="3086100" cy="5476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51" y="132202"/>
            <a:ext cx="3076575" cy="5476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286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5" y="716759"/>
            <a:ext cx="6048375" cy="605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122" y="800100"/>
            <a:ext cx="5284424" cy="3664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907576" y="4979624"/>
            <a:ext cx="50016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power consumption: 50Watts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voltage: 100volts -240volts</a:t>
            </a: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Preferable temperature range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to +50 degrees</a:t>
            </a:r>
          </a:p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Ventilation is equipped with 2 watts fan.</a:t>
            </a:r>
          </a:p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proof is guaranteed.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95326" y="156369"/>
            <a:ext cx="10953750" cy="56039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14313" indent="-214313" algn="ctr">
              <a:tabLst>
                <a:tab pos="214313" algn="l"/>
                <a:tab pos="931863" algn="l"/>
                <a:tab pos="1651000" algn="l"/>
                <a:tab pos="2370138" algn="l"/>
                <a:tab pos="3089275" algn="l"/>
                <a:tab pos="3808413" algn="l"/>
                <a:tab pos="4527550" algn="l"/>
                <a:tab pos="5246688" algn="l"/>
                <a:tab pos="5965825" algn="l"/>
                <a:tab pos="6684963" algn="l"/>
                <a:tab pos="7404100" algn="l"/>
                <a:tab pos="8123238" algn="l"/>
                <a:tab pos="8842375" algn="l"/>
                <a:tab pos="9561513" algn="l"/>
                <a:tab pos="10280650" algn="l"/>
                <a:tab pos="10999788" algn="l"/>
              </a:tabLst>
              <a:defRPr/>
            </a:pPr>
            <a:r>
              <a:rPr lang="en-US" altLang="ja-JP" sz="36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BOLT improved looks for Local Control Box</a:t>
            </a:r>
            <a:endParaRPr lang="ja-JP" altLang="en-GB" sz="36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83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F31CBFC-5A08-417E-A203-F07396203761}" type="slidenum">
              <a:rPr lang="en-US" altLang="ja-JP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26</a:t>
            </a:fld>
            <a:endParaRPr lang="en-US" altLang="ja-JP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651000" y="836613"/>
            <a:ext cx="5092700" cy="482132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VLF/LF</a:t>
            </a:r>
            <a:r>
              <a:rPr lang="en-US" altLang="ja-JP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(Existing System)</a:t>
            </a:r>
          </a:p>
          <a:p>
            <a:pPr marL="0" indent="0">
              <a:buNone/>
            </a:pPr>
            <a:r>
              <a:rPr lang="en-US" altLang="ja-JP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from strokes</a:t>
            </a:r>
            <a:endParaRPr lang="ja-JP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LF pulse per stroke</a:t>
            </a:r>
            <a:endParaRPr lang="ja-JP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spatial and time resolution</a:t>
            </a:r>
          </a:p>
          <a:p>
            <a:pPr marL="800100" lvl="1" indent="-342900"/>
            <a:r>
              <a:rPr lang="en-US" altLang="ja-JP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still picture</a:t>
            </a:r>
          </a:p>
          <a:p>
            <a:pPr marL="800100" lvl="1" indent="-342900"/>
            <a:endParaRPr lang="en-US" altLang="ja-JP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endParaRPr lang="en-US" altLang="ja-JP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endParaRPr lang="en-US" altLang="ja-JP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ja-JP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VLF/LF BOLT </a:t>
            </a:r>
            <a:endParaRPr lang="en-US" altLang="ja-JP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ja-JP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from discharge development</a:t>
            </a:r>
            <a:endParaRPr lang="ja-JP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/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thousand pulses for LF</a:t>
            </a:r>
          </a:p>
          <a:p>
            <a:pPr marL="800100" lvl="1" indent="-342900"/>
            <a:r>
              <a:rPr lang="en-US" altLang="ja-JP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spatial and time resolution</a:t>
            </a:r>
          </a:p>
          <a:p>
            <a:pPr marL="800100" lvl="1" indent="-342900"/>
            <a:r>
              <a:rPr lang="en-US" altLang="ja-JP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movie picture</a:t>
            </a:r>
            <a:endParaRPr lang="ja-JP" altLang="en-US" sz="20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540" name="Group 3"/>
          <p:cNvGrpSpPr>
            <a:grpSpLocks/>
          </p:cNvGrpSpPr>
          <p:nvPr/>
        </p:nvGrpSpPr>
        <p:grpSpPr bwMode="auto">
          <a:xfrm>
            <a:off x="7248526" y="1309688"/>
            <a:ext cx="2341563" cy="2119312"/>
            <a:chOff x="4020" y="537"/>
            <a:chExt cx="1475" cy="1335"/>
          </a:xfrm>
        </p:grpSpPr>
        <p:sp>
          <p:nvSpPr>
            <p:cNvPr id="65698" name="Freeform 4"/>
            <p:cNvSpPr>
              <a:spLocks noChangeAspect="1"/>
            </p:cNvSpPr>
            <p:nvPr/>
          </p:nvSpPr>
          <p:spPr bwMode="auto">
            <a:xfrm>
              <a:off x="4146" y="537"/>
              <a:ext cx="1328" cy="946"/>
            </a:xfrm>
            <a:custGeom>
              <a:avLst/>
              <a:gdLst>
                <a:gd name="T0" fmla="*/ 0 w 2787"/>
                <a:gd name="T1" fmla="*/ 1 h 1731"/>
                <a:gd name="T2" fmla="*/ 0 w 2787"/>
                <a:gd name="T3" fmla="*/ 1 h 1731"/>
                <a:gd name="T4" fmla="*/ 0 w 2787"/>
                <a:gd name="T5" fmla="*/ 1 h 1731"/>
                <a:gd name="T6" fmla="*/ 0 w 2787"/>
                <a:gd name="T7" fmla="*/ 1 h 1731"/>
                <a:gd name="T8" fmla="*/ 0 w 2787"/>
                <a:gd name="T9" fmla="*/ 1 h 1731"/>
                <a:gd name="T10" fmla="*/ 0 w 2787"/>
                <a:gd name="T11" fmla="*/ 1 h 1731"/>
                <a:gd name="T12" fmla="*/ 0 w 2787"/>
                <a:gd name="T13" fmla="*/ 1 h 1731"/>
                <a:gd name="T14" fmla="*/ 0 w 2787"/>
                <a:gd name="T15" fmla="*/ 1 h 1731"/>
                <a:gd name="T16" fmla="*/ 0 w 2787"/>
                <a:gd name="T17" fmla="*/ 1 h 1731"/>
                <a:gd name="T18" fmla="*/ 0 w 2787"/>
                <a:gd name="T19" fmla="*/ 1 h 1731"/>
                <a:gd name="T20" fmla="*/ 0 w 2787"/>
                <a:gd name="T21" fmla="*/ 1 h 1731"/>
                <a:gd name="T22" fmla="*/ 0 w 2787"/>
                <a:gd name="T23" fmla="*/ 1 h 1731"/>
                <a:gd name="T24" fmla="*/ 0 w 2787"/>
                <a:gd name="T25" fmla="*/ 1 h 1731"/>
                <a:gd name="T26" fmla="*/ 0 w 2787"/>
                <a:gd name="T27" fmla="*/ 1 h 1731"/>
                <a:gd name="T28" fmla="*/ 0 w 2787"/>
                <a:gd name="T29" fmla="*/ 1 h 1731"/>
                <a:gd name="T30" fmla="*/ 0 w 2787"/>
                <a:gd name="T31" fmla="*/ 1 h 1731"/>
                <a:gd name="T32" fmla="*/ 0 w 2787"/>
                <a:gd name="T33" fmla="*/ 1 h 1731"/>
                <a:gd name="T34" fmla="*/ 0 w 2787"/>
                <a:gd name="T35" fmla="*/ 1 h 1731"/>
                <a:gd name="T36" fmla="*/ 0 w 2787"/>
                <a:gd name="T37" fmla="*/ 1 h 1731"/>
                <a:gd name="T38" fmla="*/ 0 w 2787"/>
                <a:gd name="T39" fmla="*/ 1 h 1731"/>
                <a:gd name="T40" fmla="*/ 0 w 2787"/>
                <a:gd name="T41" fmla="*/ 1 h 1731"/>
                <a:gd name="T42" fmla="*/ 0 w 2787"/>
                <a:gd name="T43" fmla="*/ 1 h 1731"/>
                <a:gd name="T44" fmla="*/ 0 w 2787"/>
                <a:gd name="T45" fmla="*/ 1 h 1731"/>
                <a:gd name="T46" fmla="*/ 0 w 2787"/>
                <a:gd name="T47" fmla="*/ 1 h 1731"/>
                <a:gd name="T48" fmla="*/ 0 w 2787"/>
                <a:gd name="T49" fmla="*/ 1 h 1731"/>
                <a:gd name="T50" fmla="*/ 0 w 2787"/>
                <a:gd name="T51" fmla="*/ 1 h 1731"/>
                <a:gd name="T52" fmla="*/ 0 w 2787"/>
                <a:gd name="T53" fmla="*/ 1 h 1731"/>
                <a:gd name="T54" fmla="*/ 0 w 2787"/>
                <a:gd name="T55" fmla="*/ 1 h 1731"/>
                <a:gd name="T56" fmla="*/ 0 w 2787"/>
                <a:gd name="T57" fmla="*/ 1 h 1731"/>
                <a:gd name="T58" fmla="*/ 0 w 2787"/>
                <a:gd name="T59" fmla="*/ 1 h 1731"/>
                <a:gd name="T60" fmla="*/ 0 w 2787"/>
                <a:gd name="T61" fmla="*/ 1 h 1731"/>
                <a:gd name="T62" fmla="*/ 0 w 2787"/>
                <a:gd name="T63" fmla="*/ 1 h 1731"/>
                <a:gd name="T64" fmla="*/ 0 w 2787"/>
                <a:gd name="T65" fmla="*/ 1 h 1731"/>
                <a:gd name="T66" fmla="*/ 0 w 2787"/>
                <a:gd name="T67" fmla="*/ 1 h 1731"/>
                <a:gd name="T68" fmla="*/ 0 w 2787"/>
                <a:gd name="T69" fmla="*/ 1 h 1731"/>
                <a:gd name="T70" fmla="*/ 0 w 2787"/>
                <a:gd name="T71" fmla="*/ 1 h 1731"/>
                <a:gd name="T72" fmla="*/ 0 w 2787"/>
                <a:gd name="T73" fmla="*/ 1 h 1731"/>
                <a:gd name="T74" fmla="*/ 0 w 2787"/>
                <a:gd name="T75" fmla="*/ 1 h 1731"/>
                <a:gd name="T76" fmla="*/ 0 w 2787"/>
                <a:gd name="T77" fmla="*/ 1 h 1731"/>
                <a:gd name="T78" fmla="*/ 0 w 2787"/>
                <a:gd name="T79" fmla="*/ 1 h 1731"/>
                <a:gd name="T80" fmla="*/ 0 w 2787"/>
                <a:gd name="T81" fmla="*/ 1 h 1731"/>
                <a:gd name="T82" fmla="*/ 0 w 2787"/>
                <a:gd name="T83" fmla="*/ 1 h 1731"/>
                <a:gd name="T84" fmla="*/ 0 w 2787"/>
                <a:gd name="T85" fmla="*/ 1 h 1731"/>
                <a:gd name="T86" fmla="*/ 0 w 2787"/>
                <a:gd name="T87" fmla="*/ 1 h 1731"/>
                <a:gd name="T88" fmla="*/ 0 w 2787"/>
                <a:gd name="T89" fmla="*/ 1 h 1731"/>
                <a:gd name="T90" fmla="*/ 0 w 2787"/>
                <a:gd name="T91" fmla="*/ 1 h 1731"/>
                <a:gd name="T92" fmla="*/ 0 w 2787"/>
                <a:gd name="T93" fmla="*/ 1 h 1731"/>
                <a:gd name="T94" fmla="*/ 0 w 2787"/>
                <a:gd name="T95" fmla="*/ 1 h 1731"/>
                <a:gd name="T96" fmla="*/ 0 w 2787"/>
                <a:gd name="T97" fmla="*/ 1 h 1731"/>
                <a:gd name="T98" fmla="*/ 0 w 2787"/>
                <a:gd name="T99" fmla="*/ 1 h 1731"/>
                <a:gd name="T100" fmla="*/ 0 w 2787"/>
                <a:gd name="T101" fmla="*/ 1 h 1731"/>
                <a:gd name="T102" fmla="*/ 0 w 2787"/>
                <a:gd name="T103" fmla="*/ 1 h 1731"/>
                <a:gd name="T104" fmla="*/ 0 w 2787"/>
                <a:gd name="T105" fmla="*/ 1 h 1731"/>
                <a:gd name="T106" fmla="*/ 0 w 2787"/>
                <a:gd name="T107" fmla="*/ 1 h 1731"/>
                <a:gd name="T108" fmla="*/ 0 w 2787"/>
                <a:gd name="T109" fmla="*/ 1 h 1731"/>
                <a:gd name="T110" fmla="*/ 0 w 2787"/>
                <a:gd name="T111" fmla="*/ 1 h 1731"/>
                <a:gd name="T112" fmla="*/ 0 w 2787"/>
                <a:gd name="T113" fmla="*/ 1 h 1731"/>
                <a:gd name="T114" fmla="*/ 0 w 2787"/>
                <a:gd name="T115" fmla="*/ 1 h 1731"/>
                <a:gd name="T116" fmla="*/ 0 w 2787"/>
                <a:gd name="T117" fmla="*/ 1 h 17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787"/>
                <a:gd name="T178" fmla="*/ 0 h 1731"/>
                <a:gd name="T179" fmla="*/ 2787 w 2787"/>
                <a:gd name="T180" fmla="*/ 1731 h 173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787" h="1731">
                  <a:moveTo>
                    <a:pt x="2742" y="355"/>
                  </a:moveTo>
                  <a:lnTo>
                    <a:pt x="2742" y="346"/>
                  </a:lnTo>
                  <a:lnTo>
                    <a:pt x="2742" y="337"/>
                  </a:lnTo>
                  <a:lnTo>
                    <a:pt x="2742" y="328"/>
                  </a:lnTo>
                  <a:lnTo>
                    <a:pt x="2733" y="319"/>
                  </a:lnTo>
                  <a:lnTo>
                    <a:pt x="2723" y="301"/>
                  </a:lnTo>
                  <a:lnTo>
                    <a:pt x="2714" y="283"/>
                  </a:lnTo>
                  <a:lnTo>
                    <a:pt x="2705" y="273"/>
                  </a:lnTo>
                  <a:lnTo>
                    <a:pt x="2696" y="255"/>
                  </a:lnTo>
                  <a:lnTo>
                    <a:pt x="2687" y="246"/>
                  </a:lnTo>
                  <a:lnTo>
                    <a:pt x="2678" y="228"/>
                  </a:lnTo>
                  <a:lnTo>
                    <a:pt x="2669" y="219"/>
                  </a:lnTo>
                  <a:lnTo>
                    <a:pt x="2651" y="201"/>
                  </a:lnTo>
                  <a:lnTo>
                    <a:pt x="2632" y="191"/>
                  </a:lnTo>
                  <a:lnTo>
                    <a:pt x="2623" y="182"/>
                  </a:lnTo>
                  <a:lnTo>
                    <a:pt x="2605" y="173"/>
                  </a:lnTo>
                  <a:lnTo>
                    <a:pt x="2596" y="173"/>
                  </a:lnTo>
                  <a:lnTo>
                    <a:pt x="2587" y="164"/>
                  </a:lnTo>
                  <a:lnTo>
                    <a:pt x="2578" y="155"/>
                  </a:lnTo>
                  <a:lnTo>
                    <a:pt x="2560" y="155"/>
                  </a:lnTo>
                  <a:lnTo>
                    <a:pt x="2541" y="146"/>
                  </a:lnTo>
                  <a:lnTo>
                    <a:pt x="2532" y="146"/>
                  </a:lnTo>
                  <a:lnTo>
                    <a:pt x="2514" y="146"/>
                  </a:lnTo>
                  <a:lnTo>
                    <a:pt x="2505" y="146"/>
                  </a:lnTo>
                  <a:lnTo>
                    <a:pt x="2478" y="146"/>
                  </a:lnTo>
                  <a:lnTo>
                    <a:pt x="2459" y="146"/>
                  </a:lnTo>
                  <a:lnTo>
                    <a:pt x="2432" y="137"/>
                  </a:lnTo>
                  <a:lnTo>
                    <a:pt x="2423" y="137"/>
                  </a:lnTo>
                  <a:lnTo>
                    <a:pt x="2405" y="128"/>
                  </a:lnTo>
                  <a:lnTo>
                    <a:pt x="2386" y="119"/>
                  </a:lnTo>
                  <a:lnTo>
                    <a:pt x="2368" y="119"/>
                  </a:lnTo>
                  <a:lnTo>
                    <a:pt x="2359" y="119"/>
                  </a:lnTo>
                  <a:lnTo>
                    <a:pt x="2332" y="110"/>
                  </a:lnTo>
                  <a:lnTo>
                    <a:pt x="2323" y="110"/>
                  </a:lnTo>
                  <a:lnTo>
                    <a:pt x="2295" y="110"/>
                  </a:lnTo>
                  <a:lnTo>
                    <a:pt x="2277" y="110"/>
                  </a:lnTo>
                  <a:lnTo>
                    <a:pt x="2241" y="110"/>
                  </a:lnTo>
                  <a:lnTo>
                    <a:pt x="2213" y="110"/>
                  </a:lnTo>
                  <a:lnTo>
                    <a:pt x="2177" y="119"/>
                  </a:lnTo>
                  <a:lnTo>
                    <a:pt x="2168" y="119"/>
                  </a:lnTo>
                  <a:lnTo>
                    <a:pt x="2159" y="128"/>
                  </a:lnTo>
                  <a:lnTo>
                    <a:pt x="2150" y="128"/>
                  </a:lnTo>
                  <a:lnTo>
                    <a:pt x="2131" y="137"/>
                  </a:lnTo>
                  <a:lnTo>
                    <a:pt x="2131" y="146"/>
                  </a:lnTo>
                  <a:lnTo>
                    <a:pt x="2113" y="155"/>
                  </a:lnTo>
                  <a:lnTo>
                    <a:pt x="2104" y="155"/>
                  </a:lnTo>
                  <a:lnTo>
                    <a:pt x="2077" y="164"/>
                  </a:lnTo>
                  <a:lnTo>
                    <a:pt x="2059" y="164"/>
                  </a:lnTo>
                  <a:lnTo>
                    <a:pt x="2031" y="164"/>
                  </a:lnTo>
                  <a:lnTo>
                    <a:pt x="2013" y="164"/>
                  </a:lnTo>
                  <a:lnTo>
                    <a:pt x="1995" y="164"/>
                  </a:lnTo>
                  <a:lnTo>
                    <a:pt x="1986" y="164"/>
                  </a:lnTo>
                  <a:lnTo>
                    <a:pt x="1958" y="155"/>
                  </a:lnTo>
                  <a:lnTo>
                    <a:pt x="1940" y="146"/>
                  </a:lnTo>
                  <a:lnTo>
                    <a:pt x="1922" y="137"/>
                  </a:lnTo>
                  <a:lnTo>
                    <a:pt x="1913" y="128"/>
                  </a:lnTo>
                  <a:lnTo>
                    <a:pt x="1904" y="119"/>
                  </a:lnTo>
                  <a:lnTo>
                    <a:pt x="1904" y="110"/>
                  </a:lnTo>
                  <a:lnTo>
                    <a:pt x="1904" y="100"/>
                  </a:lnTo>
                  <a:lnTo>
                    <a:pt x="1895" y="82"/>
                  </a:lnTo>
                  <a:lnTo>
                    <a:pt x="1886" y="73"/>
                  </a:lnTo>
                  <a:lnTo>
                    <a:pt x="1867" y="64"/>
                  </a:lnTo>
                  <a:lnTo>
                    <a:pt x="1849" y="55"/>
                  </a:lnTo>
                  <a:lnTo>
                    <a:pt x="1822" y="46"/>
                  </a:lnTo>
                  <a:lnTo>
                    <a:pt x="1804" y="37"/>
                  </a:lnTo>
                  <a:lnTo>
                    <a:pt x="1776" y="37"/>
                  </a:lnTo>
                  <a:lnTo>
                    <a:pt x="1767" y="37"/>
                  </a:lnTo>
                  <a:lnTo>
                    <a:pt x="1731" y="37"/>
                  </a:lnTo>
                  <a:lnTo>
                    <a:pt x="1712" y="37"/>
                  </a:lnTo>
                  <a:lnTo>
                    <a:pt x="1676" y="28"/>
                  </a:lnTo>
                  <a:lnTo>
                    <a:pt x="1658" y="28"/>
                  </a:lnTo>
                  <a:lnTo>
                    <a:pt x="1631" y="18"/>
                  </a:lnTo>
                  <a:lnTo>
                    <a:pt x="1612" y="9"/>
                  </a:lnTo>
                  <a:lnTo>
                    <a:pt x="1585" y="9"/>
                  </a:lnTo>
                  <a:lnTo>
                    <a:pt x="1576" y="9"/>
                  </a:lnTo>
                  <a:lnTo>
                    <a:pt x="1549" y="0"/>
                  </a:lnTo>
                  <a:lnTo>
                    <a:pt x="1530" y="0"/>
                  </a:lnTo>
                  <a:lnTo>
                    <a:pt x="1494" y="9"/>
                  </a:lnTo>
                  <a:lnTo>
                    <a:pt x="1476" y="9"/>
                  </a:lnTo>
                  <a:lnTo>
                    <a:pt x="1448" y="9"/>
                  </a:lnTo>
                  <a:lnTo>
                    <a:pt x="1430" y="9"/>
                  </a:lnTo>
                  <a:lnTo>
                    <a:pt x="1394" y="9"/>
                  </a:lnTo>
                  <a:lnTo>
                    <a:pt x="1385" y="18"/>
                  </a:lnTo>
                  <a:lnTo>
                    <a:pt x="1357" y="18"/>
                  </a:lnTo>
                  <a:lnTo>
                    <a:pt x="1339" y="18"/>
                  </a:lnTo>
                  <a:lnTo>
                    <a:pt x="1303" y="18"/>
                  </a:lnTo>
                  <a:lnTo>
                    <a:pt x="1275" y="28"/>
                  </a:lnTo>
                  <a:lnTo>
                    <a:pt x="1221" y="37"/>
                  </a:lnTo>
                  <a:lnTo>
                    <a:pt x="1184" y="46"/>
                  </a:lnTo>
                  <a:lnTo>
                    <a:pt x="1130" y="55"/>
                  </a:lnTo>
                  <a:lnTo>
                    <a:pt x="1111" y="55"/>
                  </a:lnTo>
                  <a:lnTo>
                    <a:pt x="1084" y="64"/>
                  </a:lnTo>
                  <a:lnTo>
                    <a:pt x="1066" y="64"/>
                  </a:lnTo>
                  <a:lnTo>
                    <a:pt x="1029" y="73"/>
                  </a:lnTo>
                  <a:lnTo>
                    <a:pt x="1020" y="82"/>
                  </a:lnTo>
                  <a:lnTo>
                    <a:pt x="984" y="91"/>
                  </a:lnTo>
                  <a:lnTo>
                    <a:pt x="966" y="91"/>
                  </a:lnTo>
                  <a:lnTo>
                    <a:pt x="920" y="100"/>
                  </a:lnTo>
                  <a:lnTo>
                    <a:pt x="902" y="100"/>
                  </a:lnTo>
                  <a:lnTo>
                    <a:pt x="875" y="91"/>
                  </a:lnTo>
                  <a:lnTo>
                    <a:pt x="856" y="82"/>
                  </a:lnTo>
                  <a:lnTo>
                    <a:pt x="820" y="82"/>
                  </a:lnTo>
                  <a:lnTo>
                    <a:pt x="811" y="82"/>
                  </a:lnTo>
                  <a:lnTo>
                    <a:pt x="774" y="73"/>
                  </a:lnTo>
                  <a:lnTo>
                    <a:pt x="756" y="73"/>
                  </a:lnTo>
                  <a:lnTo>
                    <a:pt x="720" y="73"/>
                  </a:lnTo>
                  <a:lnTo>
                    <a:pt x="702" y="73"/>
                  </a:lnTo>
                  <a:lnTo>
                    <a:pt x="674" y="73"/>
                  </a:lnTo>
                  <a:lnTo>
                    <a:pt x="656" y="64"/>
                  </a:lnTo>
                  <a:lnTo>
                    <a:pt x="620" y="64"/>
                  </a:lnTo>
                  <a:lnTo>
                    <a:pt x="610" y="64"/>
                  </a:lnTo>
                  <a:lnTo>
                    <a:pt x="583" y="64"/>
                  </a:lnTo>
                  <a:lnTo>
                    <a:pt x="565" y="64"/>
                  </a:lnTo>
                  <a:lnTo>
                    <a:pt x="528" y="64"/>
                  </a:lnTo>
                  <a:lnTo>
                    <a:pt x="501" y="64"/>
                  </a:lnTo>
                  <a:lnTo>
                    <a:pt x="446" y="73"/>
                  </a:lnTo>
                  <a:lnTo>
                    <a:pt x="410" y="82"/>
                  </a:lnTo>
                  <a:lnTo>
                    <a:pt x="374" y="100"/>
                  </a:lnTo>
                  <a:lnTo>
                    <a:pt x="365" y="100"/>
                  </a:lnTo>
                  <a:lnTo>
                    <a:pt x="355" y="110"/>
                  </a:lnTo>
                  <a:lnTo>
                    <a:pt x="346" y="110"/>
                  </a:lnTo>
                  <a:lnTo>
                    <a:pt x="346" y="119"/>
                  </a:lnTo>
                  <a:lnTo>
                    <a:pt x="337" y="119"/>
                  </a:lnTo>
                  <a:lnTo>
                    <a:pt x="328" y="119"/>
                  </a:lnTo>
                  <a:lnTo>
                    <a:pt x="319" y="137"/>
                  </a:lnTo>
                  <a:lnTo>
                    <a:pt x="319" y="146"/>
                  </a:lnTo>
                  <a:lnTo>
                    <a:pt x="310" y="164"/>
                  </a:lnTo>
                  <a:lnTo>
                    <a:pt x="301" y="173"/>
                  </a:lnTo>
                  <a:lnTo>
                    <a:pt x="283" y="182"/>
                  </a:lnTo>
                  <a:lnTo>
                    <a:pt x="273" y="191"/>
                  </a:lnTo>
                  <a:lnTo>
                    <a:pt x="255" y="201"/>
                  </a:lnTo>
                  <a:lnTo>
                    <a:pt x="246" y="201"/>
                  </a:lnTo>
                  <a:lnTo>
                    <a:pt x="228" y="201"/>
                  </a:lnTo>
                  <a:lnTo>
                    <a:pt x="228" y="210"/>
                  </a:lnTo>
                  <a:lnTo>
                    <a:pt x="219" y="210"/>
                  </a:lnTo>
                  <a:lnTo>
                    <a:pt x="210" y="210"/>
                  </a:lnTo>
                  <a:lnTo>
                    <a:pt x="210" y="219"/>
                  </a:lnTo>
                  <a:lnTo>
                    <a:pt x="201" y="219"/>
                  </a:lnTo>
                  <a:lnTo>
                    <a:pt x="191" y="228"/>
                  </a:lnTo>
                  <a:lnTo>
                    <a:pt x="182" y="237"/>
                  </a:lnTo>
                  <a:lnTo>
                    <a:pt x="173" y="246"/>
                  </a:lnTo>
                  <a:lnTo>
                    <a:pt x="164" y="246"/>
                  </a:lnTo>
                  <a:lnTo>
                    <a:pt x="146" y="264"/>
                  </a:lnTo>
                  <a:lnTo>
                    <a:pt x="146" y="273"/>
                  </a:lnTo>
                  <a:lnTo>
                    <a:pt x="137" y="292"/>
                  </a:lnTo>
                  <a:lnTo>
                    <a:pt x="128" y="301"/>
                  </a:lnTo>
                  <a:lnTo>
                    <a:pt x="119" y="319"/>
                  </a:lnTo>
                  <a:lnTo>
                    <a:pt x="119" y="328"/>
                  </a:lnTo>
                  <a:lnTo>
                    <a:pt x="119" y="337"/>
                  </a:lnTo>
                  <a:lnTo>
                    <a:pt x="110" y="337"/>
                  </a:lnTo>
                  <a:lnTo>
                    <a:pt x="110" y="346"/>
                  </a:lnTo>
                  <a:lnTo>
                    <a:pt x="110" y="355"/>
                  </a:lnTo>
                  <a:lnTo>
                    <a:pt x="100" y="365"/>
                  </a:lnTo>
                  <a:lnTo>
                    <a:pt x="100" y="383"/>
                  </a:lnTo>
                  <a:lnTo>
                    <a:pt x="100" y="401"/>
                  </a:lnTo>
                  <a:lnTo>
                    <a:pt x="100" y="419"/>
                  </a:lnTo>
                  <a:lnTo>
                    <a:pt x="100" y="428"/>
                  </a:lnTo>
                  <a:lnTo>
                    <a:pt x="91" y="447"/>
                  </a:lnTo>
                  <a:lnTo>
                    <a:pt x="91" y="456"/>
                  </a:lnTo>
                  <a:lnTo>
                    <a:pt x="100" y="474"/>
                  </a:lnTo>
                  <a:lnTo>
                    <a:pt x="100" y="483"/>
                  </a:lnTo>
                  <a:lnTo>
                    <a:pt x="110" y="501"/>
                  </a:lnTo>
                  <a:lnTo>
                    <a:pt x="110" y="519"/>
                  </a:lnTo>
                  <a:lnTo>
                    <a:pt x="119" y="529"/>
                  </a:lnTo>
                  <a:lnTo>
                    <a:pt x="119" y="538"/>
                  </a:lnTo>
                  <a:lnTo>
                    <a:pt x="119" y="547"/>
                  </a:lnTo>
                  <a:lnTo>
                    <a:pt x="119" y="556"/>
                  </a:lnTo>
                  <a:lnTo>
                    <a:pt x="119" y="565"/>
                  </a:lnTo>
                  <a:lnTo>
                    <a:pt x="119" y="583"/>
                  </a:lnTo>
                  <a:lnTo>
                    <a:pt x="110" y="583"/>
                  </a:lnTo>
                  <a:lnTo>
                    <a:pt x="110" y="601"/>
                  </a:lnTo>
                  <a:lnTo>
                    <a:pt x="110" y="610"/>
                  </a:lnTo>
                  <a:lnTo>
                    <a:pt x="100" y="620"/>
                  </a:lnTo>
                  <a:lnTo>
                    <a:pt x="100" y="629"/>
                  </a:lnTo>
                  <a:lnTo>
                    <a:pt x="91" y="647"/>
                  </a:lnTo>
                  <a:lnTo>
                    <a:pt x="91" y="656"/>
                  </a:lnTo>
                  <a:lnTo>
                    <a:pt x="100" y="665"/>
                  </a:lnTo>
                  <a:lnTo>
                    <a:pt x="100" y="674"/>
                  </a:lnTo>
                  <a:lnTo>
                    <a:pt x="100" y="683"/>
                  </a:lnTo>
                  <a:lnTo>
                    <a:pt x="100" y="692"/>
                  </a:lnTo>
                  <a:lnTo>
                    <a:pt x="100" y="702"/>
                  </a:lnTo>
                  <a:lnTo>
                    <a:pt x="91" y="720"/>
                  </a:lnTo>
                  <a:lnTo>
                    <a:pt x="91" y="729"/>
                  </a:lnTo>
                  <a:lnTo>
                    <a:pt x="73" y="747"/>
                  </a:lnTo>
                  <a:lnTo>
                    <a:pt x="55" y="747"/>
                  </a:lnTo>
                  <a:lnTo>
                    <a:pt x="37" y="756"/>
                  </a:lnTo>
                  <a:lnTo>
                    <a:pt x="37" y="765"/>
                  </a:lnTo>
                  <a:lnTo>
                    <a:pt x="28" y="774"/>
                  </a:lnTo>
                  <a:lnTo>
                    <a:pt x="18" y="774"/>
                  </a:lnTo>
                  <a:lnTo>
                    <a:pt x="18" y="784"/>
                  </a:lnTo>
                  <a:lnTo>
                    <a:pt x="18" y="793"/>
                  </a:lnTo>
                  <a:lnTo>
                    <a:pt x="9" y="802"/>
                  </a:lnTo>
                  <a:lnTo>
                    <a:pt x="9" y="811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0" y="847"/>
                  </a:lnTo>
                  <a:lnTo>
                    <a:pt x="0" y="866"/>
                  </a:lnTo>
                  <a:lnTo>
                    <a:pt x="0" y="875"/>
                  </a:lnTo>
                  <a:lnTo>
                    <a:pt x="0" y="884"/>
                  </a:lnTo>
                  <a:lnTo>
                    <a:pt x="0" y="893"/>
                  </a:lnTo>
                  <a:lnTo>
                    <a:pt x="9" y="911"/>
                  </a:lnTo>
                  <a:lnTo>
                    <a:pt x="18" y="929"/>
                  </a:lnTo>
                  <a:lnTo>
                    <a:pt x="28" y="957"/>
                  </a:lnTo>
                  <a:lnTo>
                    <a:pt x="28" y="975"/>
                  </a:lnTo>
                  <a:lnTo>
                    <a:pt x="37" y="1002"/>
                  </a:lnTo>
                  <a:lnTo>
                    <a:pt x="37" y="1020"/>
                  </a:lnTo>
                  <a:lnTo>
                    <a:pt x="37" y="1039"/>
                  </a:lnTo>
                  <a:lnTo>
                    <a:pt x="37" y="1048"/>
                  </a:lnTo>
                  <a:lnTo>
                    <a:pt x="37" y="1057"/>
                  </a:lnTo>
                  <a:lnTo>
                    <a:pt x="37" y="1066"/>
                  </a:lnTo>
                  <a:lnTo>
                    <a:pt x="46" y="1084"/>
                  </a:lnTo>
                  <a:lnTo>
                    <a:pt x="46" y="1102"/>
                  </a:lnTo>
                  <a:lnTo>
                    <a:pt x="46" y="1111"/>
                  </a:lnTo>
                  <a:lnTo>
                    <a:pt x="46" y="1121"/>
                  </a:lnTo>
                  <a:lnTo>
                    <a:pt x="46" y="1130"/>
                  </a:lnTo>
                  <a:lnTo>
                    <a:pt x="55" y="1157"/>
                  </a:lnTo>
                  <a:lnTo>
                    <a:pt x="55" y="1175"/>
                  </a:lnTo>
                  <a:lnTo>
                    <a:pt x="55" y="1212"/>
                  </a:lnTo>
                  <a:lnTo>
                    <a:pt x="55" y="1230"/>
                  </a:lnTo>
                  <a:lnTo>
                    <a:pt x="55" y="1257"/>
                  </a:lnTo>
                  <a:lnTo>
                    <a:pt x="55" y="1275"/>
                  </a:lnTo>
                  <a:lnTo>
                    <a:pt x="55" y="1303"/>
                  </a:lnTo>
                  <a:lnTo>
                    <a:pt x="55" y="1312"/>
                  </a:lnTo>
                  <a:lnTo>
                    <a:pt x="55" y="1321"/>
                  </a:lnTo>
                  <a:lnTo>
                    <a:pt x="55" y="1330"/>
                  </a:lnTo>
                  <a:lnTo>
                    <a:pt x="55" y="1348"/>
                  </a:lnTo>
                  <a:lnTo>
                    <a:pt x="55" y="1366"/>
                  </a:lnTo>
                  <a:lnTo>
                    <a:pt x="55" y="1376"/>
                  </a:lnTo>
                  <a:lnTo>
                    <a:pt x="55" y="1385"/>
                  </a:lnTo>
                  <a:lnTo>
                    <a:pt x="55" y="1394"/>
                  </a:lnTo>
                  <a:lnTo>
                    <a:pt x="46" y="1412"/>
                  </a:lnTo>
                  <a:lnTo>
                    <a:pt x="46" y="1430"/>
                  </a:lnTo>
                  <a:lnTo>
                    <a:pt x="46" y="1448"/>
                  </a:lnTo>
                  <a:lnTo>
                    <a:pt x="37" y="1458"/>
                  </a:lnTo>
                  <a:lnTo>
                    <a:pt x="37" y="1476"/>
                  </a:lnTo>
                  <a:lnTo>
                    <a:pt x="37" y="1485"/>
                  </a:lnTo>
                  <a:lnTo>
                    <a:pt x="28" y="1503"/>
                  </a:lnTo>
                  <a:lnTo>
                    <a:pt x="28" y="1512"/>
                  </a:lnTo>
                  <a:lnTo>
                    <a:pt x="37" y="1540"/>
                  </a:lnTo>
                  <a:lnTo>
                    <a:pt x="37" y="1558"/>
                  </a:lnTo>
                  <a:lnTo>
                    <a:pt x="37" y="1585"/>
                  </a:lnTo>
                  <a:lnTo>
                    <a:pt x="37" y="1594"/>
                  </a:lnTo>
                  <a:lnTo>
                    <a:pt x="37" y="1612"/>
                  </a:lnTo>
                  <a:lnTo>
                    <a:pt x="46" y="1622"/>
                  </a:lnTo>
                  <a:lnTo>
                    <a:pt x="55" y="1640"/>
                  </a:lnTo>
                  <a:lnTo>
                    <a:pt x="64" y="1649"/>
                  </a:lnTo>
                  <a:lnTo>
                    <a:pt x="91" y="1676"/>
                  </a:lnTo>
                  <a:lnTo>
                    <a:pt x="100" y="1685"/>
                  </a:lnTo>
                  <a:lnTo>
                    <a:pt x="128" y="1694"/>
                  </a:lnTo>
                  <a:lnTo>
                    <a:pt x="137" y="1694"/>
                  </a:lnTo>
                  <a:lnTo>
                    <a:pt x="155" y="1704"/>
                  </a:lnTo>
                  <a:lnTo>
                    <a:pt x="173" y="1713"/>
                  </a:lnTo>
                  <a:lnTo>
                    <a:pt x="201" y="1722"/>
                  </a:lnTo>
                  <a:lnTo>
                    <a:pt x="219" y="1722"/>
                  </a:lnTo>
                  <a:lnTo>
                    <a:pt x="255" y="1731"/>
                  </a:lnTo>
                  <a:lnTo>
                    <a:pt x="273" y="1731"/>
                  </a:lnTo>
                  <a:lnTo>
                    <a:pt x="301" y="1731"/>
                  </a:lnTo>
                  <a:lnTo>
                    <a:pt x="310" y="1731"/>
                  </a:lnTo>
                  <a:lnTo>
                    <a:pt x="346" y="1731"/>
                  </a:lnTo>
                  <a:lnTo>
                    <a:pt x="365" y="1731"/>
                  </a:lnTo>
                  <a:lnTo>
                    <a:pt x="392" y="1731"/>
                  </a:lnTo>
                  <a:lnTo>
                    <a:pt x="410" y="1731"/>
                  </a:lnTo>
                  <a:lnTo>
                    <a:pt x="437" y="1722"/>
                  </a:lnTo>
                  <a:lnTo>
                    <a:pt x="456" y="1722"/>
                  </a:lnTo>
                  <a:lnTo>
                    <a:pt x="483" y="1722"/>
                  </a:lnTo>
                  <a:lnTo>
                    <a:pt x="492" y="1713"/>
                  </a:lnTo>
                  <a:lnTo>
                    <a:pt x="510" y="1713"/>
                  </a:lnTo>
                  <a:lnTo>
                    <a:pt x="519" y="1713"/>
                  </a:lnTo>
                  <a:lnTo>
                    <a:pt x="538" y="1713"/>
                  </a:lnTo>
                  <a:lnTo>
                    <a:pt x="556" y="1713"/>
                  </a:lnTo>
                  <a:lnTo>
                    <a:pt x="565" y="1713"/>
                  </a:lnTo>
                  <a:lnTo>
                    <a:pt x="574" y="1713"/>
                  </a:lnTo>
                  <a:lnTo>
                    <a:pt x="583" y="1713"/>
                  </a:lnTo>
                  <a:lnTo>
                    <a:pt x="601" y="1704"/>
                  </a:lnTo>
                  <a:lnTo>
                    <a:pt x="620" y="1704"/>
                  </a:lnTo>
                  <a:lnTo>
                    <a:pt x="647" y="1694"/>
                  </a:lnTo>
                  <a:lnTo>
                    <a:pt x="656" y="1685"/>
                  </a:lnTo>
                  <a:lnTo>
                    <a:pt x="674" y="1667"/>
                  </a:lnTo>
                  <a:lnTo>
                    <a:pt x="683" y="1667"/>
                  </a:lnTo>
                  <a:lnTo>
                    <a:pt x="702" y="1667"/>
                  </a:lnTo>
                  <a:lnTo>
                    <a:pt x="702" y="1658"/>
                  </a:lnTo>
                  <a:lnTo>
                    <a:pt x="720" y="1658"/>
                  </a:lnTo>
                  <a:lnTo>
                    <a:pt x="729" y="1658"/>
                  </a:lnTo>
                  <a:lnTo>
                    <a:pt x="738" y="1658"/>
                  </a:lnTo>
                  <a:lnTo>
                    <a:pt x="747" y="1658"/>
                  </a:lnTo>
                  <a:lnTo>
                    <a:pt x="765" y="1658"/>
                  </a:lnTo>
                  <a:lnTo>
                    <a:pt x="783" y="1658"/>
                  </a:lnTo>
                  <a:lnTo>
                    <a:pt x="802" y="1667"/>
                  </a:lnTo>
                  <a:lnTo>
                    <a:pt x="811" y="1667"/>
                  </a:lnTo>
                  <a:lnTo>
                    <a:pt x="820" y="1667"/>
                  </a:lnTo>
                  <a:lnTo>
                    <a:pt x="829" y="1667"/>
                  </a:lnTo>
                  <a:lnTo>
                    <a:pt x="847" y="1676"/>
                  </a:lnTo>
                  <a:lnTo>
                    <a:pt x="865" y="1676"/>
                  </a:lnTo>
                  <a:lnTo>
                    <a:pt x="875" y="1676"/>
                  </a:lnTo>
                  <a:lnTo>
                    <a:pt x="884" y="1676"/>
                  </a:lnTo>
                  <a:lnTo>
                    <a:pt x="893" y="1676"/>
                  </a:lnTo>
                  <a:lnTo>
                    <a:pt x="920" y="1685"/>
                  </a:lnTo>
                  <a:lnTo>
                    <a:pt x="938" y="1694"/>
                  </a:lnTo>
                  <a:lnTo>
                    <a:pt x="975" y="1704"/>
                  </a:lnTo>
                  <a:lnTo>
                    <a:pt x="993" y="1704"/>
                  </a:lnTo>
                  <a:lnTo>
                    <a:pt x="1020" y="1713"/>
                  </a:lnTo>
                  <a:lnTo>
                    <a:pt x="1029" y="1713"/>
                  </a:lnTo>
                  <a:lnTo>
                    <a:pt x="1048" y="1722"/>
                  </a:lnTo>
                  <a:lnTo>
                    <a:pt x="1057" y="1722"/>
                  </a:lnTo>
                  <a:lnTo>
                    <a:pt x="1075" y="1722"/>
                  </a:lnTo>
                  <a:lnTo>
                    <a:pt x="1093" y="1731"/>
                  </a:lnTo>
                  <a:lnTo>
                    <a:pt x="1111" y="1731"/>
                  </a:lnTo>
                  <a:lnTo>
                    <a:pt x="1120" y="1731"/>
                  </a:lnTo>
                  <a:lnTo>
                    <a:pt x="1148" y="1722"/>
                  </a:lnTo>
                  <a:lnTo>
                    <a:pt x="1166" y="1722"/>
                  </a:lnTo>
                  <a:lnTo>
                    <a:pt x="1193" y="1722"/>
                  </a:lnTo>
                  <a:lnTo>
                    <a:pt x="1202" y="1713"/>
                  </a:lnTo>
                  <a:lnTo>
                    <a:pt x="1230" y="1713"/>
                  </a:lnTo>
                  <a:lnTo>
                    <a:pt x="1248" y="1713"/>
                  </a:lnTo>
                  <a:lnTo>
                    <a:pt x="1275" y="1704"/>
                  </a:lnTo>
                  <a:lnTo>
                    <a:pt x="1284" y="1694"/>
                  </a:lnTo>
                  <a:lnTo>
                    <a:pt x="1321" y="1667"/>
                  </a:lnTo>
                  <a:lnTo>
                    <a:pt x="1339" y="1649"/>
                  </a:lnTo>
                  <a:lnTo>
                    <a:pt x="1357" y="1622"/>
                  </a:lnTo>
                  <a:lnTo>
                    <a:pt x="1366" y="1603"/>
                  </a:lnTo>
                  <a:lnTo>
                    <a:pt x="1385" y="1567"/>
                  </a:lnTo>
                  <a:lnTo>
                    <a:pt x="1394" y="1549"/>
                  </a:lnTo>
                  <a:lnTo>
                    <a:pt x="1403" y="1512"/>
                  </a:lnTo>
                  <a:lnTo>
                    <a:pt x="1412" y="1485"/>
                  </a:lnTo>
                  <a:lnTo>
                    <a:pt x="1421" y="1448"/>
                  </a:lnTo>
                  <a:lnTo>
                    <a:pt x="1421" y="1439"/>
                  </a:lnTo>
                  <a:lnTo>
                    <a:pt x="1421" y="1412"/>
                  </a:lnTo>
                  <a:lnTo>
                    <a:pt x="1421" y="1394"/>
                  </a:lnTo>
                  <a:lnTo>
                    <a:pt x="1421" y="1376"/>
                  </a:lnTo>
                  <a:lnTo>
                    <a:pt x="1421" y="1366"/>
                  </a:lnTo>
                  <a:lnTo>
                    <a:pt x="1421" y="1357"/>
                  </a:lnTo>
                  <a:lnTo>
                    <a:pt x="1421" y="1339"/>
                  </a:lnTo>
                  <a:lnTo>
                    <a:pt x="1430" y="1339"/>
                  </a:lnTo>
                  <a:lnTo>
                    <a:pt x="1430" y="1330"/>
                  </a:lnTo>
                  <a:lnTo>
                    <a:pt x="1430" y="1321"/>
                  </a:lnTo>
                  <a:lnTo>
                    <a:pt x="1439" y="1303"/>
                  </a:lnTo>
                  <a:lnTo>
                    <a:pt x="1448" y="1294"/>
                  </a:lnTo>
                  <a:lnTo>
                    <a:pt x="1467" y="1275"/>
                  </a:lnTo>
                  <a:lnTo>
                    <a:pt x="1467" y="1266"/>
                  </a:lnTo>
                  <a:lnTo>
                    <a:pt x="1485" y="1248"/>
                  </a:lnTo>
                  <a:lnTo>
                    <a:pt x="1494" y="1248"/>
                  </a:lnTo>
                  <a:lnTo>
                    <a:pt x="1512" y="1230"/>
                  </a:lnTo>
                  <a:lnTo>
                    <a:pt x="1521" y="1221"/>
                  </a:lnTo>
                  <a:lnTo>
                    <a:pt x="1530" y="1203"/>
                  </a:lnTo>
                  <a:lnTo>
                    <a:pt x="1539" y="1193"/>
                  </a:lnTo>
                  <a:lnTo>
                    <a:pt x="1558" y="1184"/>
                  </a:lnTo>
                  <a:lnTo>
                    <a:pt x="1558" y="1175"/>
                  </a:lnTo>
                  <a:lnTo>
                    <a:pt x="1567" y="1157"/>
                  </a:lnTo>
                  <a:lnTo>
                    <a:pt x="1576" y="1157"/>
                  </a:lnTo>
                  <a:lnTo>
                    <a:pt x="1585" y="1148"/>
                  </a:lnTo>
                  <a:lnTo>
                    <a:pt x="1594" y="1139"/>
                  </a:lnTo>
                  <a:lnTo>
                    <a:pt x="1612" y="1121"/>
                  </a:lnTo>
                  <a:lnTo>
                    <a:pt x="1631" y="1111"/>
                  </a:lnTo>
                  <a:lnTo>
                    <a:pt x="1649" y="1093"/>
                  </a:lnTo>
                  <a:lnTo>
                    <a:pt x="1658" y="1075"/>
                  </a:lnTo>
                  <a:lnTo>
                    <a:pt x="1676" y="1048"/>
                  </a:lnTo>
                  <a:lnTo>
                    <a:pt x="1685" y="1039"/>
                  </a:lnTo>
                  <a:lnTo>
                    <a:pt x="1685" y="1020"/>
                  </a:lnTo>
                  <a:lnTo>
                    <a:pt x="1685" y="1011"/>
                  </a:lnTo>
                  <a:lnTo>
                    <a:pt x="1685" y="993"/>
                  </a:lnTo>
                  <a:lnTo>
                    <a:pt x="1685" y="975"/>
                  </a:lnTo>
                  <a:lnTo>
                    <a:pt x="1685" y="966"/>
                  </a:lnTo>
                  <a:lnTo>
                    <a:pt x="1694" y="957"/>
                  </a:lnTo>
                  <a:lnTo>
                    <a:pt x="1703" y="948"/>
                  </a:lnTo>
                  <a:lnTo>
                    <a:pt x="1712" y="938"/>
                  </a:lnTo>
                  <a:lnTo>
                    <a:pt x="1712" y="929"/>
                  </a:lnTo>
                  <a:lnTo>
                    <a:pt x="1731" y="929"/>
                  </a:lnTo>
                  <a:lnTo>
                    <a:pt x="1740" y="929"/>
                  </a:lnTo>
                  <a:lnTo>
                    <a:pt x="1749" y="929"/>
                  </a:lnTo>
                  <a:lnTo>
                    <a:pt x="1758" y="929"/>
                  </a:lnTo>
                  <a:lnTo>
                    <a:pt x="1776" y="920"/>
                  </a:lnTo>
                  <a:lnTo>
                    <a:pt x="1794" y="911"/>
                  </a:lnTo>
                  <a:lnTo>
                    <a:pt x="1831" y="902"/>
                  </a:lnTo>
                  <a:lnTo>
                    <a:pt x="1840" y="893"/>
                  </a:lnTo>
                  <a:lnTo>
                    <a:pt x="1876" y="893"/>
                  </a:lnTo>
                  <a:lnTo>
                    <a:pt x="1895" y="893"/>
                  </a:lnTo>
                  <a:lnTo>
                    <a:pt x="1922" y="893"/>
                  </a:lnTo>
                  <a:lnTo>
                    <a:pt x="1940" y="884"/>
                  </a:lnTo>
                  <a:lnTo>
                    <a:pt x="1967" y="875"/>
                  </a:lnTo>
                  <a:lnTo>
                    <a:pt x="1986" y="866"/>
                  </a:lnTo>
                  <a:lnTo>
                    <a:pt x="2013" y="856"/>
                  </a:lnTo>
                  <a:lnTo>
                    <a:pt x="2022" y="847"/>
                  </a:lnTo>
                  <a:lnTo>
                    <a:pt x="2040" y="838"/>
                  </a:lnTo>
                  <a:lnTo>
                    <a:pt x="2049" y="838"/>
                  </a:lnTo>
                  <a:lnTo>
                    <a:pt x="2068" y="838"/>
                  </a:lnTo>
                  <a:lnTo>
                    <a:pt x="2068" y="829"/>
                  </a:lnTo>
                  <a:lnTo>
                    <a:pt x="2086" y="829"/>
                  </a:lnTo>
                  <a:lnTo>
                    <a:pt x="2095" y="829"/>
                  </a:lnTo>
                  <a:lnTo>
                    <a:pt x="2104" y="820"/>
                  </a:lnTo>
                  <a:lnTo>
                    <a:pt x="2113" y="820"/>
                  </a:lnTo>
                  <a:lnTo>
                    <a:pt x="2131" y="811"/>
                  </a:lnTo>
                  <a:lnTo>
                    <a:pt x="2141" y="802"/>
                  </a:lnTo>
                  <a:lnTo>
                    <a:pt x="2159" y="793"/>
                  </a:lnTo>
                  <a:lnTo>
                    <a:pt x="2168" y="784"/>
                  </a:lnTo>
                  <a:lnTo>
                    <a:pt x="2186" y="784"/>
                  </a:lnTo>
                  <a:lnTo>
                    <a:pt x="2195" y="784"/>
                  </a:lnTo>
                  <a:lnTo>
                    <a:pt x="2213" y="774"/>
                  </a:lnTo>
                  <a:lnTo>
                    <a:pt x="2223" y="774"/>
                  </a:lnTo>
                  <a:lnTo>
                    <a:pt x="2250" y="765"/>
                  </a:lnTo>
                  <a:lnTo>
                    <a:pt x="2259" y="756"/>
                  </a:lnTo>
                  <a:lnTo>
                    <a:pt x="2286" y="747"/>
                  </a:lnTo>
                  <a:lnTo>
                    <a:pt x="2295" y="738"/>
                  </a:lnTo>
                  <a:lnTo>
                    <a:pt x="2314" y="738"/>
                  </a:lnTo>
                  <a:lnTo>
                    <a:pt x="2332" y="738"/>
                  </a:lnTo>
                  <a:lnTo>
                    <a:pt x="2350" y="729"/>
                  </a:lnTo>
                  <a:lnTo>
                    <a:pt x="2359" y="729"/>
                  </a:lnTo>
                  <a:lnTo>
                    <a:pt x="2386" y="720"/>
                  </a:lnTo>
                  <a:lnTo>
                    <a:pt x="2396" y="720"/>
                  </a:lnTo>
                  <a:lnTo>
                    <a:pt x="2414" y="720"/>
                  </a:lnTo>
                  <a:lnTo>
                    <a:pt x="2432" y="720"/>
                  </a:lnTo>
                  <a:lnTo>
                    <a:pt x="2441" y="729"/>
                  </a:lnTo>
                  <a:lnTo>
                    <a:pt x="2450" y="729"/>
                  </a:lnTo>
                  <a:lnTo>
                    <a:pt x="2459" y="729"/>
                  </a:lnTo>
                  <a:lnTo>
                    <a:pt x="2478" y="720"/>
                  </a:lnTo>
                  <a:lnTo>
                    <a:pt x="2487" y="720"/>
                  </a:lnTo>
                  <a:lnTo>
                    <a:pt x="2505" y="720"/>
                  </a:lnTo>
                  <a:lnTo>
                    <a:pt x="2514" y="720"/>
                  </a:lnTo>
                  <a:lnTo>
                    <a:pt x="2532" y="720"/>
                  </a:lnTo>
                  <a:lnTo>
                    <a:pt x="2541" y="720"/>
                  </a:lnTo>
                  <a:lnTo>
                    <a:pt x="2560" y="711"/>
                  </a:lnTo>
                  <a:lnTo>
                    <a:pt x="2569" y="711"/>
                  </a:lnTo>
                  <a:lnTo>
                    <a:pt x="2596" y="702"/>
                  </a:lnTo>
                  <a:lnTo>
                    <a:pt x="2605" y="692"/>
                  </a:lnTo>
                  <a:lnTo>
                    <a:pt x="2632" y="683"/>
                  </a:lnTo>
                  <a:lnTo>
                    <a:pt x="2641" y="674"/>
                  </a:lnTo>
                  <a:lnTo>
                    <a:pt x="2660" y="665"/>
                  </a:lnTo>
                  <a:lnTo>
                    <a:pt x="2669" y="665"/>
                  </a:lnTo>
                  <a:lnTo>
                    <a:pt x="2687" y="656"/>
                  </a:lnTo>
                  <a:lnTo>
                    <a:pt x="2696" y="647"/>
                  </a:lnTo>
                  <a:lnTo>
                    <a:pt x="2705" y="638"/>
                  </a:lnTo>
                  <a:lnTo>
                    <a:pt x="2714" y="629"/>
                  </a:lnTo>
                  <a:lnTo>
                    <a:pt x="2733" y="620"/>
                  </a:lnTo>
                  <a:lnTo>
                    <a:pt x="2733" y="610"/>
                  </a:lnTo>
                  <a:lnTo>
                    <a:pt x="2751" y="592"/>
                  </a:lnTo>
                  <a:lnTo>
                    <a:pt x="2760" y="592"/>
                  </a:lnTo>
                  <a:lnTo>
                    <a:pt x="2769" y="574"/>
                  </a:lnTo>
                  <a:lnTo>
                    <a:pt x="2769" y="565"/>
                  </a:lnTo>
                  <a:lnTo>
                    <a:pt x="2778" y="538"/>
                  </a:lnTo>
                  <a:lnTo>
                    <a:pt x="2778" y="529"/>
                  </a:lnTo>
                  <a:lnTo>
                    <a:pt x="2787" y="519"/>
                  </a:lnTo>
                  <a:lnTo>
                    <a:pt x="2787" y="510"/>
                  </a:lnTo>
                  <a:lnTo>
                    <a:pt x="2787" y="492"/>
                  </a:lnTo>
                  <a:lnTo>
                    <a:pt x="2787" y="483"/>
                  </a:lnTo>
                  <a:lnTo>
                    <a:pt x="2778" y="465"/>
                  </a:lnTo>
                  <a:lnTo>
                    <a:pt x="2778" y="456"/>
                  </a:lnTo>
                  <a:lnTo>
                    <a:pt x="2769" y="437"/>
                  </a:lnTo>
                  <a:lnTo>
                    <a:pt x="2769" y="428"/>
                  </a:lnTo>
                  <a:lnTo>
                    <a:pt x="2769" y="419"/>
                  </a:lnTo>
                  <a:lnTo>
                    <a:pt x="2769" y="410"/>
                  </a:lnTo>
                  <a:lnTo>
                    <a:pt x="2769" y="392"/>
                  </a:lnTo>
                  <a:lnTo>
                    <a:pt x="2760" y="374"/>
                  </a:lnTo>
                  <a:lnTo>
                    <a:pt x="2751" y="365"/>
                  </a:lnTo>
                  <a:lnTo>
                    <a:pt x="2742" y="355"/>
                  </a:lnTo>
                  <a:close/>
                </a:path>
              </a:pathLst>
            </a:custGeom>
            <a:gradFill rotWithShape="0">
              <a:gsLst>
                <a:gs pos="0">
                  <a:srgbClr val="969696"/>
                </a:gs>
                <a:gs pos="50000">
                  <a:srgbClr val="5F5F5F"/>
                </a:gs>
                <a:gs pos="100000">
                  <a:srgbClr val="969696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5699" name="Group 5"/>
            <p:cNvGrpSpPr>
              <a:grpSpLocks noChangeAspect="1"/>
            </p:cNvGrpSpPr>
            <p:nvPr/>
          </p:nvGrpSpPr>
          <p:grpSpPr bwMode="auto">
            <a:xfrm>
              <a:off x="4020" y="1813"/>
              <a:ext cx="1475" cy="59"/>
              <a:chOff x="336" y="2784"/>
              <a:chExt cx="2256" cy="96"/>
            </a:xfrm>
          </p:grpSpPr>
          <p:sp>
            <p:nvSpPr>
              <p:cNvPr id="65711" name="Rectangle 6" descr="右上がり対角線 (太)"/>
              <p:cNvSpPr>
                <a:spLocks noChangeAspect="1" noChangeArrowheads="1"/>
              </p:cNvSpPr>
              <p:nvPr/>
            </p:nvSpPr>
            <p:spPr bwMode="auto">
              <a:xfrm>
                <a:off x="336" y="2784"/>
                <a:ext cx="2256" cy="96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ja-JP" altLang="ja-JP">
                  <a:latin typeface="Calibri" panose="020F0502020204030204" pitchFamily="34" charset="0"/>
                </a:endParaRPr>
              </a:p>
            </p:txBody>
          </p:sp>
          <p:sp>
            <p:nvSpPr>
              <p:cNvPr id="65712" name="Line 7"/>
              <p:cNvSpPr>
                <a:spLocks noChangeAspect="1" noChangeShapeType="1"/>
              </p:cNvSpPr>
              <p:nvPr/>
            </p:nvSpPr>
            <p:spPr bwMode="auto">
              <a:xfrm>
                <a:off x="336" y="2784"/>
                <a:ext cx="2256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5700" name="Oval 8" descr="50%"/>
            <p:cNvSpPr>
              <a:spLocks noChangeAspect="1" noChangeArrowheads="1"/>
            </p:cNvSpPr>
            <p:nvPr/>
          </p:nvSpPr>
          <p:spPr bwMode="auto">
            <a:xfrm>
              <a:off x="4239" y="1753"/>
              <a:ext cx="470" cy="89"/>
            </a:xfrm>
            <a:prstGeom prst="ellipse">
              <a:avLst/>
            </a:prstGeom>
            <a:pattFill prst="pct50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ja-JP" altLang="ja-JP">
                <a:latin typeface="Calibri" panose="020F0502020204030204" pitchFamily="34" charset="0"/>
              </a:endParaRPr>
            </a:p>
          </p:txBody>
        </p:sp>
        <p:grpSp>
          <p:nvGrpSpPr>
            <p:cNvPr id="65701" name="Group 9"/>
            <p:cNvGrpSpPr>
              <a:grpSpLocks noChangeAspect="1"/>
            </p:cNvGrpSpPr>
            <p:nvPr/>
          </p:nvGrpSpPr>
          <p:grpSpPr bwMode="auto">
            <a:xfrm>
              <a:off x="4189" y="938"/>
              <a:ext cx="574" cy="858"/>
              <a:chOff x="4307" y="1502"/>
              <a:chExt cx="654" cy="1059"/>
            </a:xfrm>
          </p:grpSpPr>
          <p:sp>
            <p:nvSpPr>
              <p:cNvPr id="65703" name="Freeform 10"/>
              <p:cNvSpPr>
                <a:spLocks noChangeAspect="1"/>
              </p:cNvSpPr>
              <p:nvPr/>
            </p:nvSpPr>
            <p:spPr bwMode="auto">
              <a:xfrm>
                <a:off x="4502" y="1712"/>
                <a:ext cx="233" cy="849"/>
              </a:xfrm>
              <a:custGeom>
                <a:avLst/>
                <a:gdLst>
                  <a:gd name="T0" fmla="*/ 194 w 233"/>
                  <a:gd name="T1" fmla="*/ 0 h 849"/>
                  <a:gd name="T2" fmla="*/ 218 w 233"/>
                  <a:gd name="T3" fmla="*/ 304 h 849"/>
                  <a:gd name="T4" fmla="*/ 116 w 233"/>
                  <a:gd name="T5" fmla="*/ 654 h 849"/>
                  <a:gd name="T6" fmla="*/ 39 w 233"/>
                  <a:gd name="T7" fmla="*/ 763 h 849"/>
                  <a:gd name="T8" fmla="*/ 0 w 233"/>
                  <a:gd name="T9" fmla="*/ 849 h 8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3"/>
                  <a:gd name="T16" fmla="*/ 0 h 849"/>
                  <a:gd name="T17" fmla="*/ 233 w 233"/>
                  <a:gd name="T18" fmla="*/ 849 h 8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3" h="849">
                    <a:moveTo>
                      <a:pt x="194" y="0"/>
                    </a:moveTo>
                    <a:cubicBezTo>
                      <a:pt x="200" y="101"/>
                      <a:pt x="203" y="203"/>
                      <a:pt x="218" y="304"/>
                    </a:cubicBezTo>
                    <a:cubicBezTo>
                      <a:pt x="214" y="420"/>
                      <a:pt x="233" y="581"/>
                      <a:pt x="116" y="654"/>
                    </a:cubicBezTo>
                    <a:cubicBezTo>
                      <a:pt x="95" y="688"/>
                      <a:pt x="72" y="741"/>
                      <a:pt x="39" y="763"/>
                    </a:cubicBezTo>
                    <a:cubicBezTo>
                      <a:pt x="29" y="793"/>
                      <a:pt x="13" y="820"/>
                      <a:pt x="0" y="849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04" name="Freeform 11"/>
              <p:cNvSpPr>
                <a:spLocks noChangeAspect="1"/>
              </p:cNvSpPr>
              <p:nvPr/>
            </p:nvSpPr>
            <p:spPr bwMode="auto">
              <a:xfrm>
                <a:off x="4712" y="1938"/>
                <a:ext cx="249" cy="179"/>
              </a:xfrm>
              <a:custGeom>
                <a:avLst/>
                <a:gdLst>
                  <a:gd name="T0" fmla="*/ 0 w 249"/>
                  <a:gd name="T1" fmla="*/ 0 h 179"/>
                  <a:gd name="T2" fmla="*/ 187 w 249"/>
                  <a:gd name="T3" fmla="*/ 117 h 179"/>
                  <a:gd name="T4" fmla="*/ 249 w 249"/>
                  <a:gd name="T5" fmla="*/ 179 h 179"/>
                  <a:gd name="T6" fmla="*/ 0 60000 65536"/>
                  <a:gd name="T7" fmla="*/ 0 60000 65536"/>
                  <a:gd name="T8" fmla="*/ 0 60000 65536"/>
                  <a:gd name="T9" fmla="*/ 0 w 249"/>
                  <a:gd name="T10" fmla="*/ 0 h 179"/>
                  <a:gd name="T11" fmla="*/ 249 w 249"/>
                  <a:gd name="T12" fmla="*/ 179 h 17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9" h="179">
                    <a:moveTo>
                      <a:pt x="0" y="0"/>
                    </a:moveTo>
                    <a:cubicBezTo>
                      <a:pt x="70" y="24"/>
                      <a:pt x="131" y="69"/>
                      <a:pt x="187" y="117"/>
                    </a:cubicBezTo>
                    <a:cubicBezTo>
                      <a:pt x="210" y="137"/>
                      <a:pt x="222" y="166"/>
                      <a:pt x="249" y="179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05" name="Freeform 12"/>
              <p:cNvSpPr>
                <a:spLocks noChangeAspect="1"/>
              </p:cNvSpPr>
              <p:nvPr/>
            </p:nvSpPr>
            <p:spPr bwMode="auto">
              <a:xfrm>
                <a:off x="4712" y="2257"/>
                <a:ext cx="106" cy="203"/>
              </a:xfrm>
              <a:custGeom>
                <a:avLst/>
                <a:gdLst>
                  <a:gd name="T0" fmla="*/ 0 w 106"/>
                  <a:gd name="T1" fmla="*/ 0 h 203"/>
                  <a:gd name="T2" fmla="*/ 46 w 106"/>
                  <a:gd name="T3" fmla="*/ 31 h 203"/>
                  <a:gd name="T4" fmla="*/ 70 w 106"/>
                  <a:gd name="T5" fmla="*/ 47 h 203"/>
                  <a:gd name="T6" fmla="*/ 93 w 106"/>
                  <a:gd name="T7" fmla="*/ 203 h 20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6"/>
                  <a:gd name="T13" fmla="*/ 0 h 203"/>
                  <a:gd name="T14" fmla="*/ 106 w 106"/>
                  <a:gd name="T15" fmla="*/ 203 h 20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6" h="203">
                    <a:moveTo>
                      <a:pt x="0" y="0"/>
                    </a:moveTo>
                    <a:cubicBezTo>
                      <a:pt x="15" y="10"/>
                      <a:pt x="31" y="21"/>
                      <a:pt x="46" y="31"/>
                    </a:cubicBezTo>
                    <a:cubicBezTo>
                      <a:pt x="54" y="36"/>
                      <a:pt x="70" y="47"/>
                      <a:pt x="70" y="47"/>
                    </a:cubicBezTo>
                    <a:cubicBezTo>
                      <a:pt x="106" y="102"/>
                      <a:pt x="93" y="123"/>
                      <a:pt x="93" y="203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06" name="Freeform 13"/>
              <p:cNvSpPr>
                <a:spLocks noChangeAspect="1"/>
              </p:cNvSpPr>
              <p:nvPr/>
            </p:nvSpPr>
            <p:spPr bwMode="auto">
              <a:xfrm>
                <a:off x="4307" y="2117"/>
                <a:ext cx="413" cy="94"/>
              </a:xfrm>
              <a:custGeom>
                <a:avLst/>
                <a:gdLst>
                  <a:gd name="T0" fmla="*/ 413 w 413"/>
                  <a:gd name="T1" fmla="*/ 0 h 94"/>
                  <a:gd name="T2" fmla="*/ 272 w 413"/>
                  <a:gd name="T3" fmla="*/ 16 h 94"/>
                  <a:gd name="T4" fmla="*/ 132 w 413"/>
                  <a:gd name="T5" fmla="*/ 55 h 94"/>
                  <a:gd name="T6" fmla="*/ 0 w 413"/>
                  <a:gd name="T7" fmla="*/ 94 h 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3"/>
                  <a:gd name="T13" fmla="*/ 0 h 94"/>
                  <a:gd name="T14" fmla="*/ 413 w 413"/>
                  <a:gd name="T15" fmla="*/ 94 h 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3" h="94">
                    <a:moveTo>
                      <a:pt x="413" y="0"/>
                    </a:moveTo>
                    <a:cubicBezTo>
                      <a:pt x="348" y="6"/>
                      <a:pt x="327" y="5"/>
                      <a:pt x="272" y="16"/>
                    </a:cubicBezTo>
                    <a:cubicBezTo>
                      <a:pt x="224" y="26"/>
                      <a:pt x="180" y="45"/>
                      <a:pt x="132" y="55"/>
                    </a:cubicBezTo>
                    <a:cubicBezTo>
                      <a:pt x="98" y="77"/>
                      <a:pt x="41" y="94"/>
                      <a:pt x="0" y="94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07" name="Freeform 14"/>
              <p:cNvSpPr>
                <a:spLocks noChangeAspect="1"/>
              </p:cNvSpPr>
              <p:nvPr/>
            </p:nvSpPr>
            <p:spPr bwMode="auto">
              <a:xfrm>
                <a:off x="4694" y="1502"/>
                <a:ext cx="109" cy="210"/>
              </a:xfrm>
              <a:custGeom>
                <a:avLst/>
                <a:gdLst>
                  <a:gd name="T0" fmla="*/ 0 w 109"/>
                  <a:gd name="T1" fmla="*/ 210 h 210"/>
                  <a:gd name="T2" fmla="*/ 39 w 109"/>
                  <a:gd name="T3" fmla="*/ 140 h 210"/>
                  <a:gd name="T4" fmla="*/ 62 w 109"/>
                  <a:gd name="T5" fmla="*/ 94 h 210"/>
                  <a:gd name="T6" fmla="*/ 77 w 109"/>
                  <a:gd name="T7" fmla="*/ 47 h 210"/>
                  <a:gd name="T8" fmla="*/ 109 w 109"/>
                  <a:gd name="T9" fmla="*/ 0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210"/>
                  <a:gd name="T17" fmla="*/ 109 w 109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210">
                    <a:moveTo>
                      <a:pt x="0" y="210"/>
                    </a:moveTo>
                    <a:cubicBezTo>
                      <a:pt x="8" y="184"/>
                      <a:pt x="39" y="140"/>
                      <a:pt x="39" y="140"/>
                    </a:cubicBezTo>
                    <a:cubicBezTo>
                      <a:pt x="63" y="62"/>
                      <a:pt x="25" y="178"/>
                      <a:pt x="62" y="94"/>
                    </a:cubicBezTo>
                    <a:cubicBezTo>
                      <a:pt x="69" y="79"/>
                      <a:pt x="68" y="61"/>
                      <a:pt x="77" y="47"/>
                    </a:cubicBezTo>
                    <a:cubicBezTo>
                      <a:pt x="88" y="31"/>
                      <a:pt x="109" y="0"/>
                      <a:pt x="109" y="0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08" name="Freeform 15"/>
              <p:cNvSpPr>
                <a:spLocks noChangeAspect="1"/>
              </p:cNvSpPr>
              <p:nvPr/>
            </p:nvSpPr>
            <p:spPr bwMode="auto">
              <a:xfrm>
                <a:off x="4421" y="1674"/>
                <a:ext cx="296" cy="46"/>
              </a:xfrm>
              <a:custGeom>
                <a:avLst/>
                <a:gdLst>
                  <a:gd name="T0" fmla="*/ 296 w 296"/>
                  <a:gd name="T1" fmla="*/ 0 h 46"/>
                  <a:gd name="T2" fmla="*/ 0 w 296"/>
                  <a:gd name="T3" fmla="*/ 46 h 46"/>
                  <a:gd name="T4" fmla="*/ 0 60000 65536"/>
                  <a:gd name="T5" fmla="*/ 0 60000 65536"/>
                  <a:gd name="T6" fmla="*/ 0 w 296"/>
                  <a:gd name="T7" fmla="*/ 0 h 46"/>
                  <a:gd name="T8" fmla="*/ 296 w 296"/>
                  <a:gd name="T9" fmla="*/ 46 h 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96" h="46">
                    <a:moveTo>
                      <a:pt x="296" y="0"/>
                    </a:moveTo>
                    <a:cubicBezTo>
                      <a:pt x="197" y="15"/>
                      <a:pt x="102" y="46"/>
                      <a:pt x="0" y="46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09" name="Freeform 16"/>
              <p:cNvSpPr>
                <a:spLocks noChangeAspect="1"/>
              </p:cNvSpPr>
              <p:nvPr/>
            </p:nvSpPr>
            <p:spPr bwMode="auto">
              <a:xfrm>
                <a:off x="4748" y="1627"/>
                <a:ext cx="94" cy="140"/>
              </a:xfrm>
              <a:custGeom>
                <a:avLst/>
                <a:gdLst>
                  <a:gd name="T0" fmla="*/ 0 w 94"/>
                  <a:gd name="T1" fmla="*/ 0 h 140"/>
                  <a:gd name="T2" fmla="*/ 55 w 94"/>
                  <a:gd name="T3" fmla="*/ 109 h 140"/>
                  <a:gd name="T4" fmla="*/ 94 w 94"/>
                  <a:gd name="T5" fmla="*/ 140 h 140"/>
                  <a:gd name="T6" fmla="*/ 0 60000 65536"/>
                  <a:gd name="T7" fmla="*/ 0 60000 65536"/>
                  <a:gd name="T8" fmla="*/ 0 60000 65536"/>
                  <a:gd name="T9" fmla="*/ 0 w 94"/>
                  <a:gd name="T10" fmla="*/ 0 h 140"/>
                  <a:gd name="T11" fmla="*/ 94 w 94"/>
                  <a:gd name="T12" fmla="*/ 140 h 1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4" h="140">
                    <a:moveTo>
                      <a:pt x="0" y="0"/>
                    </a:moveTo>
                    <a:cubicBezTo>
                      <a:pt x="15" y="43"/>
                      <a:pt x="17" y="84"/>
                      <a:pt x="55" y="109"/>
                    </a:cubicBezTo>
                    <a:cubicBezTo>
                      <a:pt x="63" y="134"/>
                      <a:pt x="66" y="140"/>
                      <a:pt x="94" y="140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10" name="Freeform 17"/>
              <p:cNvSpPr>
                <a:spLocks noChangeAspect="1"/>
              </p:cNvSpPr>
              <p:nvPr/>
            </p:nvSpPr>
            <p:spPr bwMode="auto">
              <a:xfrm>
                <a:off x="4491" y="1720"/>
                <a:ext cx="203" cy="234"/>
              </a:xfrm>
              <a:custGeom>
                <a:avLst/>
                <a:gdLst>
                  <a:gd name="T0" fmla="*/ 203 w 203"/>
                  <a:gd name="T1" fmla="*/ 0 h 234"/>
                  <a:gd name="T2" fmla="*/ 156 w 203"/>
                  <a:gd name="T3" fmla="*/ 94 h 234"/>
                  <a:gd name="T4" fmla="*/ 55 w 203"/>
                  <a:gd name="T5" fmla="*/ 187 h 234"/>
                  <a:gd name="T6" fmla="*/ 0 w 203"/>
                  <a:gd name="T7" fmla="*/ 234 h 23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3"/>
                  <a:gd name="T13" fmla="*/ 0 h 234"/>
                  <a:gd name="T14" fmla="*/ 203 w 203"/>
                  <a:gd name="T15" fmla="*/ 234 h 23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3" h="234">
                    <a:moveTo>
                      <a:pt x="203" y="0"/>
                    </a:moveTo>
                    <a:cubicBezTo>
                      <a:pt x="192" y="41"/>
                      <a:pt x="191" y="70"/>
                      <a:pt x="156" y="94"/>
                    </a:cubicBezTo>
                    <a:cubicBezTo>
                      <a:pt x="129" y="133"/>
                      <a:pt x="101" y="171"/>
                      <a:pt x="55" y="187"/>
                    </a:cubicBezTo>
                    <a:cubicBezTo>
                      <a:pt x="37" y="204"/>
                      <a:pt x="17" y="217"/>
                      <a:pt x="0" y="234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5702" name="AutoShape 18"/>
            <p:cNvSpPr>
              <a:spLocks noChangeAspect="1" noChangeArrowheads="1"/>
            </p:cNvSpPr>
            <p:nvPr/>
          </p:nvSpPr>
          <p:spPr bwMode="auto">
            <a:xfrm rot="-2587278">
              <a:off x="4695" y="1632"/>
              <a:ext cx="140" cy="86"/>
            </a:xfrm>
            <a:prstGeom prst="leftArrow">
              <a:avLst>
                <a:gd name="adj1" fmla="val 50000"/>
                <a:gd name="adj2" fmla="val 40698"/>
              </a:avLst>
            </a:prstGeom>
            <a:solidFill>
              <a:srgbClr val="FF3737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ja-JP" altLang="ja-JP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5541" name="Group 19"/>
          <p:cNvGrpSpPr>
            <a:grpSpLocks noChangeAspect="1"/>
          </p:cNvGrpSpPr>
          <p:nvPr/>
        </p:nvGrpSpPr>
        <p:grpSpPr bwMode="auto">
          <a:xfrm>
            <a:off x="6248400" y="3984626"/>
            <a:ext cx="2179638" cy="1958975"/>
            <a:chOff x="3360" y="2160"/>
            <a:chExt cx="1820" cy="1635"/>
          </a:xfrm>
        </p:grpSpPr>
        <p:sp>
          <p:nvSpPr>
            <p:cNvPr id="65633" name="Freeform 20"/>
            <p:cNvSpPr>
              <a:spLocks noChangeAspect="1"/>
            </p:cNvSpPr>
            <p:nvPr/>
          </p:nvSpPr>
          <p:spPr bwMode="auto">
            <a:xfrm>
              <a:off x="3516" y="2160"/>
              <a:ext cx="1638" cy="1166"/>
            </a:xfrm>
            <a:custGeom>
              <a:avLst/>
              <a:gdLst>
                <a:gd name="T0" fmla="*/ 5 w 2787"/>
                <a:gd name="T1" fmla="*/ 2 h 1731"/>
                <a:gd name="T2" fmla="*/ 5 w 2787"/>
                <a:gd name="T3" fmla="*/ 1 h 1731"/>
                <a:gd name="T4" fmla="*/ 4 w 2787"/>
                <a:gd name="T5" fmla="*/ 1 h 1731"/>
                <a:gd name="T6" fmla="*/ 4 w 2787"/>
                <a:gd name="T7" fmla="*/ 1 h 1731"/>
                <a:gd name="T8" fmla="*/ 4 w 2787"/>
                <a:gd name="T9" fmla="*/ 1 h 1731"/>
                <a:gd name="T10" fmla="*/ 4 w 2787"/>
                <a:gd name="T11" fmla="*/ 1 h 1731"/>
                <a:gd name="T12" fmla="*/ 3 w 2787"/>
                <a:gd name="T13" fmla="*/ 1 h 1731"/>
                <a:gd name="T14" fmla="*/ 3 w 2787"/>
                <a:gd name="T15" fmla="*/ 1 h 1731"/>
                <a:gd name="T16" fmla="*/ 3 w 2787"/>
                <a:gd name="T17" fmla="*/ 1 h 1731"/>
                <a:gd name="T18" fmla="*/ 3 w 2787"/>
                <a:gd name="T19" fmla="*/ 1 h 1731"/>
                <a:gd name="T20" fmla="*/ 2 w 2787"/>
                <a:gd name="T21" fmla="*/ 1 h 1731"/>
                <a:gd name="T22" fmla="*/ 2 w 2787"/>
                <a:gd name="T23" fmla="*/ 1 h 1731"/>
                <a:gd name="T24" fmla="*/ 2 w 2787"/>
                <a:gd name="T25" fmla="*/ 1 h 1731"/>
                <a:gd name="T26" fmla="*/ 1 w 2787"/>
                <a:gd name="T27" fmla="*/ 1 h 1731"/>
                <a:gd name="T28" fmla="*/ 1 w 2787"/>
                <a:gd name="T29" fmla="*/ 1 h 1731"/>
                <a:gd name="T30" fmla="*/ 1 w 2787"/>
                <a:gd name="T31" fmla="*/ 1 h 1731"/>
                <a:gd name="T32" fmla="*/ 1 w 2787"/>
                <a:gd name="T33" fmla="*/ 1 h 1731"/>
                <a:gd name="T34" fmla="*/ 1 w 2787"/>
                <a:gd name="T35" fmla="*/ 2 h 1731"/>
                <a:gd name="T36" fmla="*/ 1 w 2787"/>
                <a:gd name="T37" fmla="*/ 2 h 1731"/>
                <a:gd name="T38" fmla="*/ 1 w 2787"/>
                <a:gd name="T39" fmla="*/ 3 h 1731"/>
                <a:gd name="T40" fmla="*/ 1 w 2787"/>
                <a:gd name="T41" fmla="*/ 3 h 1731"/>
                <a:gd name="T42" fmla="*/ 1 w 2787"/>
                <a:gd name="T43" fmla="*/ 4 h 1731"/>
                <a:gd name="T44" fmla="*/ 1 w 2787"/>
                <a:gd name="T45" fmla="*/ 5 h 1731"/>
                <a:gd name="T46" fmla="*/ 1 w 2787"/>
                <a:gd name="T47" fmla="*/ 6 h 1731"/>
                <a:gd name="T48" fmla="*/ 1 w 2787"/>
                <a:gd name="T49" fmla="*/ 7 h 1731"/>
                <a:gd name="T50" fmla="*/ 1 w 2787"/>
                <a:gd name="T51" fmla="*/ 7 h 1731"/>
                <a:gd name="T52" fmla="*/ 0 w 2787"/>
                <a:gd name="T53" fmla="*/ 8 h 1731"/>
                <a:gd name="T54" fmla="*/ 1 w 2787"/>
                <a:gd name="T55" fmla="*/ 9 h 1731"/>
                <a:gd name="T56" fmla="*/ 1 w 2787"/>
                <a:gd name="T57" fmla="*/ 10 h 1731"/>
                <a:gd name="T58" fmla="*/ 1 w 2787"/>
                <a:gd name="T59" fmla="*/ 11 h 1731"/>
                <a:gd name="T60" fmla="*/ 1 w 2787"/>
                <a:gd name="T61" fmla="*/ 12 h 1731"/>
                <a:gd name="T62" fmla="*/ 1 w 2787"/>
                <a:gd name="T63" fmla="*/ 13 h 1731"/>
                <a:gd name="T64" fmla="*/ 1 w 2787"/>
                <a:gd name="T65" fmla="*/ 14 h 1731"/>
                <a:gd name="T66" fmla="*/ 1 w 2787"/>
                <a:gd name="T67" fmla="*/ 15 h 1731"/>
                <a:gd name="T68" fmla="*/ 1 w 2787"/>
                <a:gd name="T69" fmla="*/ 15 h 1731"/>
                <a:gd name="T70" fmla="*/ 1 w 2787"/>
                <a:gd name="T71" fmla="*/ 15 h 1731"/>
                <a:gd name="T72" fmla="*/ 1 w 2787"/>
                <a:gd name="T73" fmla="*/ 15 h 1731"/>
                <a:gd name="T74" fmla="*/ 1 w 2787"/>
                <a:gd name="T75" fmla="*/ 15 h 1731"/>
                <a:gd name="T76" fmla="*/ 1 w 2787"/>
                <a:gd name="T77" fmla="*/ 15 h 1731"/>
                <a:gd name="T78" fmla="*/ 2 w 2787"/>
                <a:gd name="T79" fmla="*/ 15 h 1731"/>
                <a:gd name="T80" fmla="*/ 2 w 2787"/>
                <a:gd name="T81" fmla="*/ 15 h 1731"/>
                <a:gd name="T82" fmla="*/ 2 w 2787"/>
                <a:gd name="T83" fmla="*/ 15 h 1731"/>
                <a:gd name="T84" fmla="*/ 2 w 2787"/>
                <a:gd name="T85" fmla="*/ 13 h 1731"/>
                <a:gd name="T86" fmla="*/ 2 w 2787"/>
                <a:gd name="T87" fmla="*/ 12 h 1731"/>
                <a:gd name="T88" fmla="*/ 2 w 2787"/>
                <a:gd name="T89" fmla="*/ 11 h 1731"/>
                <a:gd name="T90" fmla="*/ 3 w 2787"/>
                <a:gd name="T91" fmla="*/ 10 h 1731"/>
                <a:gd name="T92" fmla="*/ 3 w 2787"/>
                <a:gd name="T93" fmla="*/ 9 h 1731"/>
                <a:gd name="T94" fmla="*/ 3 w 2787"/>
                <a:gd name="T95" fmla="*/ 9 h 1731"/>
                <a:gd name="T96" fmla="*/ 3 w 2787"/>
                <a:gd name="T97" fmla="*/ 8 h 1731"/>
                <a:gd name="T98" fmla="*/ 3 w 2787"/>
                <a:gd name="T99" fmla="*/ 8 h 1731"/>
                <a:gd name="T100" fmla="*/ 4 w 2787"/>
                <a:gd name="T101" fmla="*/ 7 h 1731"/>
                <a:gd name="T102" fmla="*/ 4 w 2787"/>
                <a:gd name="T103" fmla="*/ 7 h 1731"/>
                <a:gd name="T104" fmla="*/ 4 w 2787"/>
                <a:gd name="T105" fmla="*/ 7 h 1731"/>
                <a:gd name="T106" fmla="*/ 4 w 2787"/>
                <a:gd name="T107" fmla="*/ 6 h 1731"/>
                <a:gd name="T108" fmla="*/ 4 w 2787"/>
                <a:gd name="T109" fmla="*/ 6 h 1731"/>
                <a:gd name="T110" fmla="*/ 5 w 2787"/>
                <a:gd name="T111" fmla="*/ 6 h 1731"/>
                <a:gd name="T112" fmla="*/ 5 w 2787"/>
                <a:gd name="T113" fmla="*/ 5 h 1731"/>
                <a:gd name="T114" fmla="*/ 5 w 2787"/>
                <a:gd name="T115" fmla="*/ 5 h 1731"/>
                <a:gd name="T116" fmla="*/ 5 w 2787"/>
                <a:gd name="T117" fmla="*/ 3 h 17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787"/>
                <a:gd name="T178" fmla="*/ 0 h 1731"/>
                <a:gd name="T179" fmla="*/ 2787 w 2787"/>
                <a:gd name="T180" fmla="*/ 1731 h 173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787" h="1731">
                  <a:moveTo>
                    <a:pt x="2742" y="355"/>
                  </a:moveTo>
                  <a:lnTo>
                    <a:pt x="2742" y="346"/>
                  </a:lnTo>
                  <a:lnTo>
                    <a:pt x="2742" y="337"/>
                  </a:lnTo>
                  <a:lnTo>
                    <a:pt x="2742" y="328"/>
                  </a:lnTo>
                  <a:lnTo>
                    <a:pt x="2733" y="319"/>
                  </a:lnTo>
                  <a:lnTo>
                    <a:pt x="2723" y="301"/>
                  </a:lnTo>
                  <a:lnTo>
                    <a:pt x="2714" y="283"/>
                  </a:lnTo>
                  <a:lnTo>
                    <a:pt x="2705" y="273"/>
                  </a:lnTo>
                  <a:lnTo>
                    <a:pt x="2696" y="255"/>
                  </a:lnTo>
                  <a:lnTo>
                    <a:pt x="2687" y="246"/>
                  </a:lnTo>
                  <a:lnTo>
                    <a:pt x="2678" y="228"/>
                  </a:lnTo>
                  <a:lnTo>
                    <a:pt x="2669" y="219"/>
                  </a:lnTo>
                  <a:lnTo>
                    <a:pt x="2651" y="201"/>
                  </a:lnTo>
                  <a:lnTo>
                    <a:pt x="2632" y="191"/>
                  </a:lnTo>
                  <a:lnTo>
                    <a:pt x="2623" y="182"/>
                  </a:lnTo>
                  <a:lnTo>
                    <a:pt x="2605" y="173"/>
                  </a:lnTo>
                  <a:lnTo>
                    <a:pt x="2596" y="173"/>
                  </a:lnTo>
                  <a:lnTo>
                    <a:pt x="2587" y="164"/>
                  </a:lnTo>
                  <a:lnTo>
                    <a:pt x="2578" y="155"/>
                  </a:lnTo>
                  <a:lnTo>
                    <a:pt x="2560" y="155"/>
                  </a:lnTo>
                  <a:lnTo>
                    <a:pt x="2541" y="146"/>
                  </a:lnTo>
                  <a:lnTo>
                    <a:pt x="2532" y="146"/>
                  </a:lnTo>
                  <a:lnTo>
                    <a:pt x="2514" y="146"/>
                  </a:lnTo>
                  <a:lnTo>
                    <a:pt x="2505" y="146"/>
                  </a:lnTo>
                  <a:lnTo>
                    <a:pt x="2478" y="146"/>
                  </a:lnTo>
                  <a:lnTo>
                    <a:pt x="2459" y="146"/>
                  </a:lnTo>
                  <a:lnTo>
                    <a:pt x="2432" y="137"/>
                  </a:lnTo>
                  <a:lnTo>
                    <a:pt x="2423" y="137"/>
                  </a:lnTo>
                  <a:lnTo>
                    <a:pt x="2405" y="128"/>
                  </a:lnTo>
                  <a:lnTo>
                    <a:pt x="2386" y="119"/>
                  </a:lnTo>
                  <a:lnTo>
                    <a:pt x="2368" y="119"/>
                  </a:lnTo>
                  <a:lnTo>
                    <a:pt x="2359" y="119"/>
                  </a:lnTo>
                  <a:lnTo>
                    <a:pt x="2332" y="110"/>
                  </a:lnTo>
                  <a:lnTo>
                    <a:pt x="2323" y="110"/>
                  </a:lnTo>
                  <a:lnTo>
                    <a:pt x="2295" y="110"/>
                  </a:lnTo>
                  <a:lnTo>
                    <a:pt x="2277" y="110"/>
                  </a:lnTo>
                  <a:lnTo>
                    <a:pt x="2241" y="110"/>
                  </a:lnTo>
                  <a:lnTo>
                    <a:pt x="2213" y="110"/>
                  </a:lnTo>
                  <a:lnTo>
                    <a:pt x="2177" y="119"/>
                  </a:lnTo>
                  <a:lnTo>
                    <a:pt x="2168" y="119"/>
                  </a:lnTo>
                  <a:lnTo>
                    <a:pt x="2159" y="128"/>
                  </a:lnTo>
                  <a:lnTo>
                    <a:pt x="2150" y="128"/>
                  </a:lnTo>
                  <a:lnTo>
                    <a:pt x="2131" y="137"/>
                  </a:lnTo>
                  <a:lnTo>
                    <a:pt x="2131" y="146"/>
                  </a:lnTo>
                  <a:lnTo>
                    <a:pt x="2113" y="155"/>
                  </a:lnTo>
                  <a:lnTo>
                    <a:pt x="2104" y="155"/>
                  </a:lnTo>
                  <a:lnTo>
                    <a:pt x="2077" y="164"/>
                  </a:lnTo>
                  <a:lnTo>
                    <a:pt x="2059" y="164"/>
                  </a:lnTo>
                  <a:lnTo>
                    <a:pt x="2031" y="164"/>
                  </a:lnTo>
                  <a:lnTo>
                    <a:pt x="2013" y="164"/>
                  </a:lnTo>
                  <a:lnTo>
                    <a:pt x="1995" y="164"/>
                  </a:lnTo>
                  <a:lnTo>
                    <a:pt x="1986" y="164"/>
                  </a:lnTo>
                  <a:lnTo>
                    <a:pt x="1958" y="155"/>
                  </a:lnTo>
                  <a:lnTo>
                    <a:pt x="1940" y="146"/>
                  </a:lnTo>
                  <a:lnTo>
                    <a:pt x="1922" y="137"/>
                  </a:lnTo>
                  <a:lnTo>
                    <a:pt x="1913" y="128"/>
                  </a:lnTo>
                  <a:lnTo>
                    <a:pt x="1904" y="119"/>
                  </a:lnTo>
                  <a:lnTo>
                    <a:pt x="1904" y="110"/>
                  </a:lnTo>
                  <a:lnTo>
                    <a:pt x="1904" y="100"/>
                  </a:lnTo>
                  <a:lnTo>
                    <a:pt x="1895" y="82"/>
                  </a:lnTo>
                  <a:lnTo>
                    <a:pt x="1886" y="73"/>
                  </a:lnTo>
                  <a:lnTo>
                    <a:pt x="1867" y="64"/>
                  </a:lnTo>
                  <a:lnTo>
                    <a:pt x="1849" y="55"/>
                  </a:lnTo>
                  <a:lnTo>
                    <a:pt x="1822" y="46"/>
                  </a:lnTo>
                  <a:lnTo>
                    <a:pt x="1804" y="37"/>
                  </a:lnTo>
                  <a:lnTo>
                    <a:pt x="1776" y="37"/>
                  </a:lnTo>
                  <a:lnTo>
                    <a:pt x="1767" y="37"/>
                  </a:lnTo>
                  <a:lnTo>
                    <a:pt x="1731" y="37"/>
                  </a:lnTo>
                  <a:lnTo>
                    <a:pt x="1712" y="37"/>
                  </a:lnTo>
                  <a:lnTo>
                    <a:pt x="1676" y="28"/>
                  </a:lnTo>
                  <a:lnTo>
                    <a:pt x="1658" y="28"/>
                  </a:lnTo>
                  <a:lnTo>
                    <a:pt x="1631" y="18"/>
                  </a:lnTo>
                  <a:lnTo>
                    <a:pt x="1612" y="9"/>
                  </a:lnTo>
                  <a:lnTo>
                    <a:pt x="1585" y="9"/>
                  </a:lnTo>
                  <a:lnTo>
                    <a:pt x="1576" y="9"/>
                  </a:lnTo>
                  <a:lnTo>
                    <a:pt x="1549" y="0"/>
                  </a:lnTo>
                  <a:lnTo>
                    <a:pt x="1530" y="0"/>
                  </a:lnTo>
                  <a:lnTo>
                    <a:pt x="1494" y="9"/>
                  </a:lnTo>
                  <a:lnTo>
                    <a:pt x="1476" y="9"/>
                  </a:lnTo>
                  <a:lnTo>
                    <a:pt x="1448" y="9"/>
                  </a:lnTo>
                  <a:lnTo>
                    <a:pt x="1430" y="9"/>
                  </a:lnTo>
                  <a:lnTo>
                    <a:pt x="1394" y="9"/>
                  </a:lnTo>
                  <a:lnTo>
                    <a:pt x="1385" y="18"/>
                  </a:lnTo>
                  <a:lnTo>
                    <a:pt x="1357" y="18"/>
                  </a:lnTo>
                  <a:lnTo>
                    <a:pt x="1339" y="18"/>
                  </a:lnTo>
                  <a:lnTo>
                    <a:pt x="1303" y="18"/>
                  </a:lnTo>
                  <a:lnTo>
                    <a:pt x="1275" y="28"/>
                  </a:lnTo>
                  <a:lnTo>
                    <a:pt x="1221" y="37"/>
                  </a:lnTo>
                  <a:lnTo>
                    <a:pt x="1184" y="46"/>
                  </a:lnTo>
                  <a:lnTo>
                    <a:pt x="1130" y="55"/>
                  </a:lnTo>
                  <a:lnTo>
                    <a:pt x="1111" y="55"/>
                  </a:lnTo>
                  <a:lnTo>
                    <a:pt x="1084" y="64"/>
                  </a:lnTo>
                  <a:lnTo>
                    <a:pt x="1066" y="64"/>
                  </a:lnTo>
                  <a:lnTo>
                    <a:pt x="1029" y="73"/>
                  </a:lnTo>
                  <a:lnTo>
                    <a:pt x="1020" y="82"/>
                  </a:lnTo>
                  <a:lnTo>
                    <a:pt x="984" y="91"/>
                  </a:lnTo>
                  <a:lnTo>
                    <a:pt x="966" y="91"/>
                  </a:lnTo>
                  <a:lnTo>
                    <a:pt x="920" y="100"/>
                  </a:lnTo>
                  <a:lnTo>
                    <a:pt x="902" y="100"/>
                  </a:lnTo>
                  <a:lnTo>
                    <a:pt x="875" y="91"/>
                  </a:lnTo>
                  <a:lnTo>
                    <a:pt x="856" y="82"/>
                  </a:lnTo>
                  <a:lnTo>
                    <a:pt x="820" y="82"/>
                  </a:lnTo>
                  <a:lnTo>
                    <a:pt x="811" y="82"/>
                  </a:lnTo>
                  <a:lnTo>
                    <a:pt x="774" y="73"/>
                  </a:lnTo>
                  <a:lnTo>
                    <a:pt x="756" y="73"/>
                  </a:lnTo>
                  <a:lnTo>
                    <a:pt x="720" y="73"/>
                  </a:lnTo>
                  <a:lnTo>
                    <a:pt x="702" y="73"/>
                  </a:lnTo>
                  <a:lnTo>
                    <a:pt x="674" y="73"/>
                  </a:lnTo>
                  <a:lnTo>
                    <a:pt x="656" y="64"/>
                  </a:lnTo>
                  <a:lnTo>
                    <a:pt x="620" y="64"/>
                  </a:lnTo>
                  <a:lnTo>
                    <a:pt x="610" y="64"/>
                  </a:lnTo>
                  <a:lnTo>
                    <a:pt x="583" y="64"/>
                  </a:lnTo>
                  <a:lnTo>
                    <a:pt x="565" y="64"/>
                  </a:lnTo>
                  <a:lnTo>
                    <a:pt x="528" y="64"/>
                  </a:lnTo>
                  <a:lnTo>
                    <a:pt x="501" y="64"/>
                  </a:lnTo>
                  <a:lnTo>
                    <a:pt x="446" y="73"/>
                  </a:lnTo>
                  <a:lnTo>
                    <a:pt x="410" y="82"/>
                  </a:lnTo>
                  <a:lnTo>
                    <a:pt x="374" y="100"/>
                  </a:lnTo>
                  <a:lnTo>
                    <a:pt x="365" y="100"/>
                  </a:lnTo>
                  <a:lnTo>
                    <a:pt x="355" y="110"/>
                  </a:lnTo>
                  <a:lnTo>
                    <a:pt x="346" y="110"/>
                  </a:lnTo>
                  <a:lnTo>
                    <a:pt x="346" y="119"/>
                  </a:lnTo>
                  <a:lnTo>
                    <a:pt x="337" y="119"/>
                  </a:lnTo>
                  <a:lnTo>
                    <a:pt x="328" y="119"/>
                  </a:lnTo>
                  <a:lnTo>
                    <a:pt x="319" y="137"/>
                  </a:lnTo>
                  <a:lnTo>
                    <a:pt x="319" y="146"/>
                  </a:lnTo>
                  <a:lnTo>
                    <a:pt x="310" y="164"/>
                  </a:lnTo>
                  <a:lnTo>
                    <a:pt x="301" y="173"/>
                  </a:lnTo>
                  <a:lnTo>
                    <a:pt x="283" y="182"/>
                  </a:lnTo>
                  <a:lnTo>
                    <a:pt x="273" y="191"/>
                  </a:lnTo>
                  <a:lnTo>
                    <a:pt x="255" y="201"/>
                  </a:lnTo>
                  <a:lnTo>
                    <a:pt x="246" y="201"/>
                  </a:lnTo>
                  <a:lnTo>
                    <a:pt x="228" y="201"/>
                  </a:lnTo>
                  <a:lnTo>
                    <a:pt x="228" y="210"/>
                  </a:lnTo>
                  <a:lnTo>
                    <a:pt x="219" y="210"/>
                  </a:lnTo>
                  <a:lnTo>
                    <a:pt x="210" y="210"/>
                  </a:lnTo>
                  <a:lnTo>
                    <a:pt x="210" y="219"/>
                  </a:lnTo>
                  <a:lnTo>
                    <a:pt x="201" y="219"/>
                  </a:lnTo>
                  <a:lnTo>
                    <a:pt x="191" y="228"/>
                  </a:lnTo>
                  <a:lnTo>
                    <a:pt x="182" y="237"/>
                  </a:lnTo>
                  <a:lnTo>
                    <a:pt x="173" y="246"/>
                  </a:lnTo>
                  <a:lnTo>
                    <a:pt x="164" y="246"/>
                  </a:lnTo>
                  <a:lnTo>
                    <a:pt x="146" y="264"/>
                  </a:lnTo>
                  <a:lnTo>
                    <a:pt x="146" y="273"/>
                  </a:lnTo>
                  <a:lnTo>
                    <a:pt x="137" y="292"/>
                  </a:lnTo>
                  <a:lnTo>
                    <a:pt x="128" y="301"/>
                  </a:lnTo>
                  <a:lnTo>
                    <a:pt x="119" y="319"/>
                  </a:lnTo>
                  <a:lnTo>
                    <a:pt x="119" y="328"/>
                  </a:lnTo>
                  <a:lnTo>
                    <a:pt x="119" y="337"/>
                  </a:lnTo>
                  <a:lnTo>
                    <a:pt x="110" y="337"/>
                  </a:lnTo>
                  <a:lnTo>
                    <a:pt x="110" y="346"/>
                  </a:lnTo>
                  <a:lnTo>
                    <a:pt x="110" y="355"/>
                  </a:lnTo>
                  <a:lnTo>
                    <a:pt x="100" y="365"/>
                  </a:lnTo>
                  <a:lnTo>
                    <a:pt x="100" y="383"/>
                  </a:lnTo>
                  <a:lnTo>
                    <a:pt x="100" y="401"/>
                  </a:lnTo>
                  <a:lnTo>
                    <a:pt x="100" y="419"/>
                  </a:lnTo>
                  <a:lnTo>
                    <a:pt x="100" y="428"/>
                  </a:lnTo>
                  <a:lnTo>
                    <a:pt x="91" y="447"/>
                  </a:lnTo>
                  <a:lnTo>
                    <a:pt x="91" y="456"/>
                  </a:lnTo>
                  <a:lnTo>
                    <a:pt x="100" y="474"/>
                  </a:lnTo>
                  <a:lnTo>
                    <a:pt x="100" y="483"/>
                  </a:lnTo>
                  <a:lnTo>
                    <a:pt x="110" y="501"/>
                  </a:lnTo>
                  <a:lnTo>
                    <a:pt x="110" y="519"/>
                  </a:lnTo>
                  <a:lnTo>
                    <a:pt x="119" y="529"/>
                  </a:lnTo>
                  <a:lnTo>
                    <a:pt x="119" y="538"/>
                  </a:lnTo>
                  <a:lnTo>
                    <a:pt x="119" y="547"/>
                  </a:lnTo>
                  <a:lnTo>
                    <a:pt x="119" y="556"/>
                  </a:lnTo>
                  <a:lnTo>
                    <a:pt x="119" y="565"/>
                  </a:lnTo>
                  <a:lnTo>
                    <a:pt x="119" y="583"/>
                  </a:lnTo>
                  <a:lnTo>
                    <a:pt x="110" y="583"/>
                  </a:lnTo>
                  <a:lnTo>
                    <a:pt x="110" y="601"/>
                  </a:lnTo>
                  <a:lnTo>
                    <a:pt x="110" y="610"/>
                  </a:lnTo>
                  <a:lnTo>
                    <a:pt x="100" y="620"/>
                  </a:lnTo>
                  <a:lnTo>
                    <a:pt x="100" y="629"/>
                  </a:lnTo>
                  <a:lnTo>
                    <a:pt x="91" y="647"/>
                  </a:lnTo>
                  <a:lnTo>
                    <a:pt x="91" y="656"/>
                  </a:lnTo>
                  <a:lnTo>
                    <a:pt x="100" y="665"/>
                  </a:lnTo>
                  <a:lnTo>
                    <a:pt x="100" y="674"/>
                  </a:lnTo>
                  <a:lnTo>
                    <a:pt x="100" y="683"/>
                  </a:lnTo>
                  <a:lnTo>
                    <a:pt x="100" y="692"/>
                  </a:lnTo>
                  <a:lnTo>
                    <a:pt x="100" y="702"/>
                  </a:lnTo>
                  <a:lnTo>
                    <a:pt x="91" y="720"/>
                  </a:lnTo>
                  <a:lnTo>
                    <a:pt x="91" y="729"/>
                  </a:lnTo>
                  <a:lnTo>
                    <a:pt x="73" y="747"/>
                  </a:lnTo>
                  <a:lnTo>
                    <a:pt x="55" y="747"/>
                  </a:lnTo>
                  <a:lnTo>
                    <a:pt x="37" y="756"/>
                  </a:lnTo>
                  <a:lnTo>
                    <a:pt x="37" y="765"/>
                  </a:lnTo>
                  <a:lnTo>
                    <a:pt x="28" y="774"/>
                  </a:lnTo>
                  <a:lnTo>
                    <a:pt x="18" y="774"/>
                  </a:lnTo>
                  <a:lnTo>
                    <a:pt x="18" y="784"/>
                  </a:lnTo>
                  <a:lnTo>
                    <a:pt x="18" y="793"/>
                  </a:lnTo>
                  <a:lnTo>
                    <a:pt x="9" y="802"/>
                  </a:lnTo>
                  <a:lnTo>
                    <a:pt x="9" y="811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0" y="847"/>
                  </a:lnTo>
                  <a:lnTo>
                    <a:pt x="0" y="866"/>
                  </a:lnTo>
                  <a:lnTo>
                    <a:pt x="0" y="875"/>
                  </a:lnTo>
                  <a:lnTo>
                    <a:pt x="0" y="884"/>
                  </a:lnTo>
                  <a:lnTo>
                    <a:pt x="0" y="893"/>
                  </a:lnTo>
                  <a:lnTo>
                    <a:pt x="9" y="911"/>
                  </a:lnTo>
                  <a:lnTo>
                    <a:pt x="18" y="929"/>
                  </a:lnTo>
                  <a:lnTo>
                    <a:pt x="28" y="957"/>
                  </a:lnTo>
                  <a:lnTo>
                    <a:pt x="28" y="975"/>
                  </a:lnTo>
                  <a:lnTo>
                    <a:pt x="37" y="1002"/>
                  </a:lnTo>
                  <a:lnTo>
                    <a:pt x="37" y="1020"/>
                  </a:lnTo>
                  <a:lnTo>
                    <a:pt x="37" y="1039"/>
                  </a:lnTo>
                  <a:lnTo>
                    <a:pt x="37" y="1048"/>
                  </a:lnTo>
                  <a:lnTo>
                    <a:pt x="37" y="1057"/>
                  </a:lnTo>
                  <a:lnTo>
                    <a:pt x="37" y="1066"/>
                  </a:lnTo>
                  <a:lnTo>
                    <a:pt x="46" y="1084"/>
                  </a:lnTo>
                  <a:lnTo>
                    <a:pt x="46" y="1102"/>
                  </a:lnTo>
                  <a:lnTo>
                    <a:pt x="46" y="1111"/>
                  </a:lnTo>
                  <a:lnTo>
                    <a:pt x="46" y="1121"/>
                  </a:lnTo>
                  <a:lnTo>
                    <a:pt x="46" y="1130"/>
                  </a:lnTo>
                  <a:lnTo>
                    <a:pt x="55" y="1157"/>
                  </a:lnTo>
                  <a:lnTo>
                    <a:pt x="55" y="1175"/>
                  </a:lnTo>
                  <a:lnTo>
                    <a:pt x="55" y="1212"/>
                  </a:lnTo>
                  <a:lnTo>
                    <a:pt x="55" y="1230"/>
                  </a:lnTo>
                  <a:lnTo>
                    <a:pt x="55" y="1257"/>
                  </a:lnTo>
                  <a:lnTo>
                    <a:pt x="55" y="1275"/>
                  </a:lnTo>
                  <a:lnTo>
                    <a:pt x="55" y="1303"/>
                  </a:lnTo>
                  <a:lnTo>
                    <a:pt x="55" y="1312"/>
                  </a:lnTo>
                  <a:lnTo>
                    <a:pt x="55" y="1321"/>
                  </a:lnTo>
                  <a:lnTo>
                    <a:pt x="55" y="1330"/>
                  </a:lnTo>
                  <a:lnTo>
                    <a:pt x="55" y="1348"/>
                  </a:lnTo>
                  <a:lnTo>
                    <a:pt x="55" y="1366"/>
                  </a:lnTo>
                  <a:lnTo>
                    <a:pt x="55" y="1376"/>
                  </a:lnTo>
                  <a:lnTo>
                    <a:pt x="55" y="1385"/>
                  </a:lnTo>
                  <a:lnTo>
                    <a:pt x="55" y="1394"/>
                  </a:lnTo>
                  <a:lnTo>
                    <a:pt x="46" y="1412"/>
                  </a:lnTo>
                  <a:lnTo>
                    <a:pt x="46" y="1430"/>
                  </a:lnTo>
                  <a:lnTo>
                    <a:pt x="46" y="1448"/>
                  </a:lnTo>
                  <a:lnTo>
                    <a:pt x="37" y="1458"/>
                  </a:lnTo>
                  <a:lnTo>
                    <a:pt x="37" y="1476"/>
                  </a:lnTo>
                  <a:lnTo>
                    <a:pt x="37" y="1485"/>
                  </a:lnTo>
                  <a:lnTo>
                    <a:pt x="28" y="1503"/>
                  </a:lnTo>
                  <a:lnTo>
                    <a:pt x="28" y="1512"/>
                  </a:lnTo>
                  <a:lnTo>
                    <a:pt x="37" y="1540"/>
                  </a:lnTo>
                  <a:lnTo>
                    <a:pt x="37" y="1558"/>
                  </a:lnTo>
                  <a:lnTo>
                    <a:pt x="37" y="1585"/>
                  </a:lnTo>
                  <a:lnTo>
                    <a:pt x="37" y="1594"/>
                  </a:lnTo>
                  <a:lnTo>
                    <a:pt x="37" y="1612"/>
                  </a:lnTo>
                  <a:lnTo>
                    <a:pt x="46" y="1622"/>
                  </a:lnTo>
                  <a:lnTo>
                    <a:pt x="55" y="1640"/>
                  </a:lnTo>
                  <a:lnTo>
                    <a:pt x="64" y="1649"/>
                  </a:lnTo>
                  <a:lnTo>
                    <a:pt x="91" y="1676"/>
                  </a:lnTo>
                  <a:lnTo>
                    <a:pt x="100" y="1685"/>
                  </a:lnTo>
                  <a:lnTo>
                    <a:pt x="128" y="1694"/>
                  </a:lnTo>
                  <a:lnTo>
                    <a:pt x="137" y="1694"/>
                  </a:lnTo>
                  <a:lnTo>
                    <a:pt x="155" y="1704"/>
                  </a:lnTo>
                  <a:lnTo>
                    <a:pt x="173" y="1713"/>
                  </a:lnTo>
                  <a:lnTo>
                    <a:pt x="201" y="1722"/>
                  </a:lnTo>
                  <a:lnTo>
                    <a:pt x="219" y="1722"/>
                  </a:lnTo>
                  <a:lnTo>
                    <a:pt x="255" y="1731"/>
                  </a:lnTo>
                  <a:lnTo>
                    <a:pt x="273" y="1731"/>
                  </a:lnTo>
                  <a:lnTo>
                    <a:pt x="301" y="1731"/>
                  </a:lnTo>
                  <a:lnTo>
                    <a:pt x="310" y="1731"/>
                  </a:lnTo>
                  <a:lnTo>
                    <a:pt x="346" y="1731"/>
                  </a:lnTo>
                  <a:lnTo>
                    <a:pt x="365" y="1731"/>
                  </a:lnTo>
                  <a:lnTo>
                    <a:pt x="392" y="1731"/>
                  </a:lnTo>
                  <a:lnTo>
                    <a:pt x="410" y="1731"/>
                  </a:lnTo>
                  <a:lnTo>
                    <a:pt x="437" y="1722"/>
                  </a:lnTo>
                  <a:lnTo>
                    <a:pt x="456" y="1722"/>
                  </a:lnTo>
                  <a:lnTo>
                    <a:pt x="483" y="1722"/>
                  </a:lnTo>
                  <a:lnTo>
                    <a:pt x="492" y="1713"/>
                  </a:lnTo>
                  <a:lnTo>
                    <a:pt x="510" y="1713"/>
                  </a:lnTo>
                  <a:lnTo>
                    <a:pt x="519" y="1713"/>
                  </a:lnTo>
                  <a:lnTo>
                    <a:pt x="538" y="1713"/>
                  </a:lnTo>
                  <a:lnTo>
                    <a:pt x="556" y="1713"/>
                  </a:lnTo>
                  <a:lnTo>
                    <a:pt x="565" y="1713"/>
                  </a:lnTo>
                  <a:lnTo>
                    <a:pt x="574" y="1713"/>
                  </a:lnTo>
                  <a:lnTo>
                    <a:pt x="583" y="1713"/>
                  </a:lnTo>
                  <a:lnTo>
                    <a:pt x="601" y="1704"/>
                  </a:lnTo>
                  <a:lnTo>
                    <a:pt x="620" y="1704"/>
                  </a:lnTo>
                  <a:lnTo>
                    <a:pt x="647" y="1694"/>
                  </a:lnTo>
                  <a:lnTo>
                    <a:pt x="656" y="1685"/>
                  </a:lnTo>
                  <a:lnTo>
                    <a:pt x="674" y="1667"/>
                  </a:lnTo>
                  <a:lnTo>
                    <a:pt x="683" y="1667"/>
                  </a:lnTo>
                  <a:lnTo>
                    <a:pt x="702" y="1667"/>
                  </a:lnTo>
                  <a:lnTo>
                    <a:pt x="702" y="1658"/>
                  </a:lnTo>
                  <a:lnTo>
                    <a:pt x="720" y="1658"/>
                  </a:lnTo>
                  <a:lnTo>
                    <a:pt x="729" y="1658"/>
                  </a:lnTo>
                  <a:lnTo>
                    <a:pt x="738" y="1658"/>
                  </a:lnTo>
                  <a:lnTo>
                    <a:pt x="747" y="1658"/>
                  </a:lnTo>
                  <a:lnTo>
                    <a:pt x="765" y="1658"/>
                  </a:lnTo>
                  <a:lnTo>
                    <a:pt x="783" y="1658"/>
                  </a:lnTo>
                  <a:lnTo>
                    <a:pt x="802" y="1667"/>
                  </a:lnTo>
                  <a:lnTo>
                    <a:pt x="811" y="1667"/>
                  </a:lnTo>
                  <a:lnTo>
                    <a:pt x="820" y="1667"/>
                  </a:lnTo>
                  <a:lnTo>
                    <a:pt x="829" y="1667"/>
                  </a:lnTo>
                  <a:lnTo>
                    <a:pt x="847" y="1676"/>
                  </a:lnTo>
                  <a:lnTo>
                    <a:pt x="865" y="1676"/>
                  </a:lnTo>
                  <a:lnTo>
                    <a:pt x="875" y="1676"/>
                  </a:lnTo>
                  <a:lnTo>
                    <a:pt x="884" y="1676"/>
                  </a:lnTo>
                  <a:lnTo>
                    <a:pt x="893" y="1676"/>
                  </a:lnTo>
                  <a:lnTo>
                    <a:pt x="920" y="1685"/>
                  </a:lnTo>
                  <a:lnTo>
                    <a:pt x="938" y="1694"/>
                  </a:lnTo>
                  <a:lnTo>
                    <a:pt x="975" y="1704"/>
                  </a:lnTo>
                  <a:lnTo>
                    <a:pt x="993" y="1704"/>
                  </a:lnTo>
                  <a:lnTo>
                    <a:pt x="1020" y="1713"/>
                  </a:lnTo>
                  <a:lnTo>
                    <a:pt x="1029" y="1713"/>
                  </a:lnTo>
                  <a:lnTo>
                    <a:pt x="1048" y="1722"/>
                  </a:lnTo>
                  <a:lnTo>
                    <a:pt x="1057" y="1722"/>
                  </a:lnTo>
                  <a:lnTo>
                    <a:pt x="1075" y="1722"/>
                  </a:lnTo>
                  <a:lnTo>
                    <a:pt x="1093" y="1731"/>
                  </a:lnTo>
                  <a:lnTo>
                    <a:pt x="1111" y="1731"/>
                  </a:lnTo>
                  <a:lnTo>
                    <a:pt x="1120" y="1731"/>
                  </a:lnTo>
                  <a:lnTo>
                    <a:pt x="1148" y="1722"/>
                  </a:lnTo>
                  <a:lnTo>
                    <a:pt x="1166" y="1722"/>
                  </a:lnTo>
                  <a:lnTo>
                    <a:pt x="1193" y="1722"/>
                  </a:lnTo>
                  <a:lnTo>
                    <a:pt x="1202" y="1713"/>
                  </a:lnTo>
                  <a:lnTo>
                    <a:pt x="1230" y="1713"/>
                  </a:lnTo>
                  <a:lnTo>
                    <a:pt x="1248" y="1713"/>
                  </a:lnTo>
                  <a:lnTo>
                    <a:pt x="1275" y="1704"/>
                  </a:lnTo>
                  <a:lnTo>
                    <a:pt x="1284" y="1694"/>
                  </a:lnTo>
                  <a:lnTo>
                    <a:pt x="1321" y="1667"/>
                  </a:lnTo>
                  <a:lnTo>
                    <a:pt x="1339" y="1649"/>
                  </a:lnTo>
                  <a:lnTo>
                    <a:pt x="1357" y="1622"/>
                  </a:lnTo>
                  <a:lnTo>
                    <a:pt x="1366" y="1603"/>
                  </a:lnTo>
                  <a:lnTo>
                    <a:pt x="1385" y="1567"/>
                  </a:lnTo>
                  <a:lnTo>
                    <a:pt x="1394" y="1549"/>
                  </a:lnTo>
                  <a:lnTo>
                    <a:pt x="1403" y="1512"/>
                  </a:lnTo>
                  <a:lnTo>
                    <a:pt x="1412" y="1485"/>
                  </a:lnTo>
                  <a:lnTo>
                    <a:pt x="1421" y="1448"/>
                  </a:lnTo>
                  <a:lnTo>
                    <a:pt x="1421" y="1439"/>
                  </a:lnTo>
                  <a:lnTo>
                    <a:pt x="1421" y="1412"/>
                  </a:lnTo>
                  <a:lnTo>
                    <a:pt x="1421" y="1394"/>
                  </a:lnTo>
                  <a:lnTo>
                    <a:pt x="1421" y="1376"/>
                  </a:lnTo>
                  <a:lnTo>
                    <a:pt x="1421" y="1366"/>
                  </a:lnTo>
                  <a:lnTo>
                    <a:pt x="1421" y="1357"/>
                  </a:lnTo>
                  <a:lnTo>
                    <a:pt x="1421" y="1339"/>
                  </a:lnTo>
                  <a:lnTo>
                    <a:pt x="1430" y="1339"/>
                  </a:lnTo>
                  <a:lnTo>
                    <a:pt x="1430" y="1330"/>
                  </a:lnTo>
                  <a:lnTo>
                    <a:pt x="1430" y="1321"/>
                  </a:lnTo>
                  <a:lnTo>
                    <a:pt x="1439" y="1303"/>
                  </a:lnTo>
                  <a:lnTo>
                    <a:pt x="1448" y="1294"/>
                  </a:lnTo>
                  <a:lnTo>
                    <a:pt x="1467" y="1275"/>
                  </a:lnTo>
                  <a:lnTo>
                    <a:pt x="1467" y="1266"/>
                  </a:lnTo>
                  <a:lnTo>
                    <a:pt x="1485" y="1248"/>
                  </a:lnTo>
                  <a:lnTo>
                    <a:pt x="1494" y="1248"/>
                  </a:lnTo>
                  <a:lnTo>
                    <a:pt x="1512" y="1230"/>
                  </a:lnTo>
                  <a:lnTo>
                    <a:pt x="1521" y="1221"/>
                  </a:lnTo>
                  <a:lnTo>
                    <a:pt x="1530" y="1203"/>
                  </a:lnTo>
                  <a:lnTo>
                    <a:pt x="1539" y="1193"/>
                  </a:lnTo>
                  <a:lnTo>
                    <a:pt x="1558" y="1184"/>
                  </a:lnTo>
                  <a:lnTo>
                    <a:pt x="1558" y="1175"/>
                  </a:lnTo>
                  <a:lnTo>
                    <a:pt x="1567" y="1157"/>
                  </a:lnTo>
                  <a:lnTo>
                    <a:pt x="1576" y="1157"/>
                  </a:lnTo>
                  <a:lnTo>
                    <a:pt x="1585" y="1148"/>
                  </a:lnTo>
                  <a:lnTo>
                    <a:pt x="1594" y="1139"/>
                  </a:lnTo>
                  <a:lnTo>
                    <a:pt x="1612" y="1121"/>
                  </a:lnTo>
                  <a:lnTo>
                    <a:pt x="1631" y="1111"/>
                  </a:lnTo>
                  <a:lnTo>
                    <a:pt x="1649" y="1093"/>
                  </a:lnTo>
                  <a:lnTo>
                    <a:pt x="1658" y="1075"/>
                  </a:lnTo>
                  <a:lnTo>
                    <a:pt x="1676" y="1048"/>
                  </a:lnTo>
                  <a:lnTo>
                    <a:pt x="1685" y="1039"/>
                  </a:lnTo>
                  <a:lnTo>
                    <a:pt x="1685" y="1020"/>
                  </a:lnTo>
                  <a:lnTo>
                    <a:pt x="1685" y="1011"/>
                  </a:lnTo>
                  <a:lnTo>
                    <a:pt x="1685" y="993"/>
                  </a:lnTo>
                  <a:lnTo>
                    <a:pt x="1685" y="975"/>
                  </a:lnTo>
                  <a:lnTo>
                    <a:pt x="1685" y="966"/>
                  </a:lnTo>
                  <a:lnTo>
                    <a:pt x="1694" y="957"/>
                  </a:lnTo>
                  <a:lnTo>
                    <a:pt x="1703" y="948"/>
                  </a:lnTo>
                  <a:lnTo>
                    <a:pt x="1712" y="938"/>
                  </a:lnTo>
                  <a:lnTo>
                    <a:pt x="1712" y="929"/>
                  </a:lnTo>
                  <a:lnTo>
                    <a:pt x="1731" y="929"/>
                  </a:lnTo>
                  <a:lnTo>
                    <a:pt x="1740" y="929"/>
                  </a:lnTo>
                  <a:lnTo>
                    <a:pt x="1749" y="929"/>
                  </a:lnTo>
                  <a:lnTo>
                    <a:pt x="1758" y="929"/>
                  </a:lnTo>
                  <a:lnTo>
                    <a:pt x="1776" y="920"/>
                  </a:lnTo>
                  <a:lnTo>
                    <a:pt x="1794" y="911"/>
                  </a:lnTo>
                  <a:lnTo>
                    <a:pt x="1831" y="902"/>
                  </a:lnTo>
                  <a:lnTo>
                    <a:pt x="1840" y="893"/>
                  </a:lnTo>
                  <a:lnTo>
                    <a:pt x="1876" y="893"/>
                  </a:lnTo>
                  <a:lnTo>
                    <a:pt x="1895" y="893"/>
                  </a:lnTo>
                  <a:lnTo>
                    <a:pt x="1922" y="893"/>
                  </a:lnTo>
                  <a:lnTo>
                    <a:pt x="1940" y="884"/>
                  </a:lnTo>
                  <a:lnTo>
                    <a:pt x="1967" y="875"/>
                  </a:lnTo>
                  <a:lnTo>
                    <a:pt x="1986" y="866"/>
                  </a:lnTo>
                  <a:lnTo>
                    <a:pt x="2013" y="856"/>
                  </a:lnTo>
                  <a:lnTo>
                    <a:pt x="2022" y="847"/>
                  </a:lnTo>
                  <a:lnTo>
                    <a:pt x="2040" y="838"/>
                  </a:lnTo>
                  <a:lnTo>
                    <a:pt x="2049" y="838"/>
                  </a:lnTo>
                  <a:lnTo>
                    <a:pt x="2068" y="838"/>
                  </a:lnTo>
                  <a:lnTo>
                    <a:pt x="2068" y="829"/>
                  </a:lnTo>
                  <a:lnTo>
                    <a:pt x="2086" y="829"/>
                  </a:lnTo>
                  <a:lnTo>
                    <a:pt x="2095" y="829"/>
                  </a:lnTo>
                  <a:lnTo>
                    <a:pt x="2104" y="820"/>
                  </a:lnTo>
                  <a:lnTo>
                    <a:pt x="2113" y="820"/>
                  </a:lnTo>
                  <a:lnTo>
                    <a:pt x="2131" y="811"/>
                  </a:lnTo>
                  <a:lnTo>
                    <a:pt x="2141" y="802"/>
                  </a:lnTo>
                  <a:lnTo>
                    <a:pt x="2159" y="793"/>
                  </a:lnTo>
                  <a:lnTo>
                    <a:pt x="2168" y="784"/>
                  </a:lnTo>
                  <a:lnTo>
                    <a:pt x="2186" y="784"/>
                  </a:lnTo>
                  <a:lnTo>
                    <a:pt x="2195" y="784"/>
                  </a:lnTo>
                  <a:lnTo>
                    <a:pt x="2213" y="774"/>
                  </a:lnTo>
                  <a:lnTo>
                    <a:pt x="2223" y="774"/>
                  </a:lnTo>
                  <a:lnTo>
                    <a:pt x="2250" y="765"/>
                  </a:lnTo>
                  <a:lnTo>
                    <a:pt x="2259" y="756"/>
                  </a:lnTo>
                  <a:lnTo>
                    <a:pt x="2286" y="747"/>
                  </a:lnTo>
                  <a:lnTo>
                    <a:pt x="2295" y="738"/>
                  </a:lnTo>
                  <a:lnTo>
                    <a:pt x="2314" y="738"/>
                  </a:lnTo>
                  <a:lnTo>
                    <a:pt x="2332" y="738"/>
                  </a:lnTo>
                  <a:lnTo>
                    <a:pt x="2350" y="729"/>
                  </a:lnTo>
                  <a:lnTo>
                    <a:pt x="2359" y="729"/>
                  </a:lnTo>
                  <a:lnTo>
                    <a:pt x="2386" y="720"/>
                  </a:lnTo>
                  <a:lnTo>
                    <a:pt x="2396" y="720"/>
                  </a:lnTo>
                  <a:lnTo>
                    <a:pt x="2414" y="720"/>
                  </a:lnTo>
                  <a:lnTo>
                    <a:pt x="2432" y="720"/>
                  </a:lnTo>
                  <a:lnTo>
                    <a:pt x="2441" y="729"/>
                  </a:lnTo>
                  <a:lnTo>
                    <a:pt x="2450" y="729"/>
                  </a:lnTo>
                  <a:lnTo>
                    <a:pt x="2459" y="729"/>
                  </a:lnTo>
                  <a:lnTo>
                    <a:pt x="2478" y="720"/>
                  </a:lnTo>
                  <a:lnTo>
                    <a:pt x="2487" y="720"/>
                  </a:lnTo>
                  <a:lnTo>
                    <a:pt x="2505" y="720"/>
                  </a:lnTo>
                  <a:lnTo>
                    <a:pt x="2514" y="720"/>
                  </a:lnTo>
                  <a:lnTo>
                    <a:pt x="2532" y="720"/>
                  </a:lnTo>
                  <a:lnTo>
                    <a:pt x="2541" y="720"/>
                  </a:lnTo>
                  <a:lnTo>
                    <a:pt x="2560" y="711"/>
                  </a:lnTo>
                  <a:lnTo>
                    <a:pt x="2569" y="711"/>
                  </a:lnTo>
                  <a:lnTo>
                    <a:pt x="2596" y="702"/>
                  </a:lnTo>
                  <a:lnTo>
                    <a:pt x="2605" y="692"/>
                  </a:lnTo>
                  <a:lnTo>
                    <a:pt x="2632" y="683"/>
                  </a:lnTo>
                  <a:lnTo>
                    <a:pt x="2641" y="674"/>
                  </a:lnTo>
                  <a:lnTo>
                    <a:pt x="2660" y="665"/>
                  </a:lnTo>
                  <a:lnTo>
                    <a:pt x="2669" y="665"/>
                  </a:lnTo>
                  <a:lnTo>
                    <a:pt x="2687" y="656"/>
                  </a:lnTo>
                  <a:lnTo>
                    <a:pt x="2696" y="647"/>
                  </a:lnTo>
                  <a:lnTo>
                    <a:pt x="2705" y="638"/>
                  </a:lnTo>
                  <a:lnTo>
                    <a:pt x="2714" y="629"/>
                  </a:lnTo>
                  <a:lnTo>
                    <a:pt x="2733" y="620"/>
                  </a:lnTo>
                  <a:lnTo>
                    <a:pt x="2733" y="610"/>
                  </a:lnTo>
                  <a:lnTo>
                    <a:pt x="2751" y="592"/>
                  </a:lnTo>
                  <a:lnTo>
                    <a:pt x="2760" y="592"/>
                  </a:lnTo>
                  <a:lnTo>
                    <a:pt x="2769" y="574"/>
                  </a:lnTo>
                  <a:lnTo>
                    <a:pt x="2769" y="565"/>
                  </a:lnTo>
                  <a:lnTo>
                    <a:pt x="2778" y="538"/>
                  </a:lnTo>
                  <a:lnTo>
                    <a:pt x="2778" y="529"/>
                  </a:lnTo>
                  <a:lnTo>
                    <a:pt x="2787" y="519"/>
                  </a:lnTo>
                  <a:lnTo>
                    <a:pt x="2787" y="510"/>
                  </a:lnTo>
                  <a:lnTo>
                    <a:pt x="2787" y="492"/>
                  </a:lnTo>
                  <a:lnTo>
                    <a:pt x="2787" y="483"/>
                  </a:lnTo>
                  <a:lnTo>
                    <a:pt x="2778" y="465"/>
                  </a:lnTo>
                  <a:lnTo>
                    <a:pt x="2778" y="456"/>
                  </a:lnTo>
                  <a:lnTo>
                    <a:pt x="2769" y="437"/>
                  </a:lnTo>
                  <a:lnTo>
                    <a:pt x="2769" y="428"/>
                  </a:lnTo>
                  <a:lnTo>
                    <a:pt x="2769" y="419"/>
                  </a:lnTo>
                  <a:lnTo>
                    <a:pt x="2769" y="410"/>
                  </a:lnTo>
                  <a:lnTo>
                    <a:pt x="2769" y="392"/>
                  </a:lnTo>
                  <a:lnTo>
                    <a:pt x="2760" y="374"/>
                  </a:lnTo>
                  <a:lnTo>
                    <a:pt x="2751" y="365"/>
                  </a:lnTo>
                  <a:lnTo>
                    <a:pt x="2742" y="355"/>
                  </a:lnTo>
                  <a:close/>
                </a:path>
              </a:pathLst>
            </a:custGeom>
            <a:gradFill rotWithShape="0">
              <a:gsLst>
                <a:gs pos="0">
                  <a:srgbClr val="969696"/>
                </a:gs>
                <a:gs pos="50000">
                  <a:srgbClr val="5F5F5F"/>
                </a:gs>
                <a:gs pos="100000">
                  <a:srgbClr val="969696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5634" name="Group 21"/>
            <p:cNvGrpSpPr>
              <a:grpSpLocks noChangeAspect="1"/>
            </p:cNvGrpSpPr>
            <p:nvPr/>
          </p:nvGrpSpPr>
          <p:grpSpPr bwMode="auto">
            <a:xfrm>
              <a:off x="3360" y="3719"/>
              <a:ext cx="1820" cy="73"/>
              <a:chOff x="336" y="2784"/>
              <a:chExt cx="2256" cy="96"/>
            </a:xfrm>
          </p:grpSpPr>
          <p:sp>
            <p:nvSpPr>
              <p:cNvPr id="65696" name="Rectangle 22" descr="右上がり対角線 (太)"/>
              <p:cNvSpPr>
                <a:spLocks noChangeAspect="1" noChangeArrowheads="1"/>
              </p:cNvSpPr>
              <p:nvPr/>
            </p:nvSpPr>
            <p:spPr bwMode="auto">
              <a:xfrm>
                <a:off x="336" y="2784"/>
                <a:ext cx="2256" cy="96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ja-JP" altLang="ja-JP">
                  <a:latin typeface="Calibri" panose="020F0502020204030204" pitchFamily="34" charset="0"/>
                </a:endParaRPr>
              </a:p>
            </p:txBody>
          </p:sp>
          <p:sp>
            <p:nvSpPr>
              <p:cNvPr id="65697" name="Line 23"/>
              <p:cNvSpPr>
                <a:spLocks noChangeAspect="1" noChangeShapeType="1"/>
              </p:cNvSpPr>
              <p:nvPr/>
            </p:nvSpPr>
            <p:spPr bwMode="auto">
              <a:xfrm>
                <a:off x="336" y="2784"/>
                <a:ext cx="2256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5635" name="Group 24"/>
            <p:cNvGrpSpPr>
              <a:grpSpLocks noChangeAspect="1"/>
            </p:cNvGrpSpPr>
            <p:nvPr/>
          </p:nvGrpSpPr>
          <p:grpSpPr bwMode="auto">
            <a:xfrm>
              <a:off x="3562" y="2569"/>
              <a:ext cx="708" cy="1226"/>
              <a:chOff x="2658" y="1417"/>
              <a:chExt cx="654" cy="1226"/>
            </a:xfrm>
          </p:grpSpPr>
          <p:grpSp>
            <p:nvGrpSpPr>
              <p:cNvPr id="65636" name="Group 25"/>
              <p:cNvGrpSpPr>
                <a:grpSpLocks noChangeAspect="1"/>
              </p:cNvGrpSpPr>
              <p:nvPr/>
            </p:nvGrpSpPr>
            <p:grpSpPr bwMode="auto">
              <a:xfrm>
                <a:off x="2658" y="1502"/>
                <a:ext cx="654" cy="1059"/>
                <a:chOff x="4307" y="1502"/>
                <a:chExt cx="654" cy="1059"/>
              </a:xfrm>
            </p:grpSpPr>
            <p:sp>
              <p:nvSpPr>
                <p:cNvPr id="65688" name="Freeform 26"/>
                <p:cNvSpPr>
                  <a:spLocks noChangeAspect="1"/>
                </p:cNvSpPr>
                <p:nvPr/>
              </p:nvSpPr>
              <p:spPr bwMode="auto">
                <a:xfrm>
                  <a:off x="4502" y="1712"/>
                  <a:ext cx="233" cy="849"/>
                </a:xfrm>
                <a:custGeom>
                  <a:avLst/>
                  <a:gdLst>
                    <a:gd name="T0" fmla="*/ 194 w 233"/>
                    <a:gd name="T1" fmla="*/ 0 h 849"/>
                    <a:gd name="T2" fmla="*/ 218 w 233"/>
                    <a:gd name="T3" fmla="*/ 304 h 849"/>
                    <a:gd name="T4" fmla="*/ 116 w 233"/>
                    <a:gd name="T5" fmla="*/ 654 h 849"/>
                    <a:gd name="T6" fmla="*/ 39 w 233"/>
                    <a:gd name="T7" fmla="*/ 763 h 849"/>
                    <a:gd name="T8" fmla="*/ 0 w 233"/>
                    <a:gd name="T9" fmla="*/ 849 h 8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3"/>
                    <a:gd name="T16" fmla="*/ 0 h 849"/>
                    <a:gd name="T17" fmla="*/ 233 w 233"/>
                    <a:gd name="T18" fmla="*/ 849 h 8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3" h="849">
                      <a:moveTo>
                        <a:pt x="194" y="0"/>
                      </a:moveTo>
                      <a:cubicBezTo>
                        <a:pt x="200" y="101"/>
                        <a:pt x="203" y="203"/>
                        <a:pt x="218" y="304"/>
                      </a:cubicBezTo>
                      <a:cubicBezTo>
                        <a:pt x="214" y="420"/>
                        <a:pt x="233" y="581"/>
                        <a:pt x="116" y="654"/>
                      </a:cubicBezTo>
                      <a:cubicBezTo>
                        <a:pt x="95" y="688"/>
                        <a:pt x="72" y="741"/>
                        <a:pt x="39" y="763"/>
                      </a:cubicBezTo>
                      <a:cubicBezTo>
                        <a:pt x="29" y="793"/>
                        <a:pt x="13" y="820"/>
                        <a:pt x="0" y="849"/>
                      </a:cubicBezTo>
                    </a:path>
                  </a:pathLst>
                </a:cu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689" name="Freeform 27"/>
                <p:cNvSpPr>
                  <a:spLocks noChangeAspect="1"/>
                </p:cNvSpPr>
                <p:nvPr/>
              </p:nvSpPr>
              <p:spPr bwMode="auto">
                <a:xfrm>
                  <a:off x="4712" y="1938"/>
                  <a:ext cx="249" cy="179"/>
                </a:xfrm>
                <a:custGeom>
                  <a:avLst/>
                  <a:gdLst>
                    <a:gd name="T0" fmla="*/ 0 w 249"/>
                    <a:gd name="T1" fmla="*/ 0 h 179"/>
                    <a:gd name="T2" fmla="*/ 187 w 249"/>
                    <a:gd name="T3" fmla="*/ 117 h 179"/>
                    <a:gd name="T4" fmla="*/ 249 w 249"/>
                    <a:gd name="T5" fmla="*/ 179 h 179"/>
                    <a:gd name="T6" fmla="*/ 0 60000 65536"/>
                    <a:gd name="T7" fmla="*/ 0 60000 65536"/>
                    <a:gd name="T8" fmla="*/ 0 60000 65536"/>
                    <a:gd name="T9" fmla="*/ 0 w 249"/>
                    <a:gd name="T10" fmla="*/ 0 h 179"/>
                    <a:gd name="T11" fmla="*/ 249 w 249"/>
                    <a:gd name="T12" fmla="*/ 179 h 17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9" h="179">
                      <a:moveTo>
                        <a:pt x="0" y="0"/>
                      </a:moveTo>
                      <a:cubicBezTo>
                        <a:pt x="70" y="24"/>
                        <a:pt x="131" y="69"/>
                        <a:pt x="187" y="117"/>
                      </a:cubicBezTo>
                      <a:cubicBezTo>
                        <a:pt x="210" y="137"/>
                        <a:pt x="222" y="166"/>
                        <a:pt x="249" y="179"/>
                      </a:cubicBezTo>
                    </a:path>
                  </a:pathLst>
                </a:cu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690" name="Freeform 28"/>
                <p:cNvSpPr>
                  <a:spLocks noChangeAspect="1"/>
                </p:cNvSpPr>
                <p:nvPr/>
              </p:nvSpPr>
              <p:spPr bwMode="auto">
                <a:xfrm>
                  <a:off x="4712" y="2257"/>
                  <a:ext cx="106" cy="203"/>
                </a:xfrm>
                <a:custGeom>
                  <a:avLst/>
                  <a:gdLst>
                    <a:gd name="T0" fmla="*/ 0 w 106"/>
                    <a:gd name="T1" fmla="*/ 0 h 203"/>
                    <a:gd name="T2" fmla="*/ 46 w 106"/>
                    <a:gd name="T3" fmla="*/ 31 h 203"/>
                    <a:gd name="T4" fmla="*/ 70 w 106"/>
                    <a:gd name="T5" fmla="*/ 47 h 203"/>
                    <a:gd name="T6" fmla="*/ 93 w 106"/>
                    <a:gd name="T7" fmla="*/ 203 h 20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6"/>
                    <a:gd name="T13" fmla="*/ 0 h 203"/>
                    <a:gd name="T14" fmla="*/ 106 w 106"/>
                    <a:gd name="T15" fmla="*/ 203 h 20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6" h="203">
                      <a:moveTo>
                        <a:pt x="0" y="0"/>
                      </a:moveTo>
                      <a:cubicBezTo>
                        <a:pt x="15" y="10"/>
                        <a:pt x="31" y="21"/>
                        <a:pt x="46" y="31"/>
                      </a:cubicBezTo>
                      <a:cubicBezTo>
                        <a:pt x="54" y="36"/>
                        <a:pt x="70" y="47"/>
                        <a:pt x="70" y="47"/>
                      </a:cubicBezTo>
                      <a:cubicBezTo>
                        <a:pt x="106" y="102"/>
                        <a:pt x="93" y="123"/>
                        <a:pt x="93" y="203"/>
                      </a:cubicBezTo>
                    </a:path>
                  </a:pathLst>
                </a:cu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691" name="Freeform 29"/>
                <p:cNvSpPr>
                  <a:spLocks noChangeAspect="1"/>
                </p:cNvSpPr>
                <p:nvPr/>
              </p:nvSpPr>
              <p:spPr bwMode="auto">
                <a:xfrm>
                  <a:off x="4307" y="2117"/>
                  <a:ext cx="413" cy="94"/>
                </a:xfrm>
                <a:custGeom>
                  <a:avLst/>
                  <a:gdLst>
                    <a:gd name="T0" fmla="*/ 413 w 413"/>
                    <a:gd name="T1" fmla="*/ 0 h 94"/>
                    <a:gd name="T2" fmla="*/ 272 w 413"/>
                    <a:gd name="T3" fmla="*/ 16 h 94"/>
                    <a:gd name="T4" fmla="*/ 132 w 413"/>
                    <a:gd name="T5" fmla="*/ 55 h 94"/>
                    <a:gd name="T6" fmla="*/ 0 w 413"/>
                    <a:gd name="T7" fmla="*/ 94 h 9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13"/>
                    <a:gd name="T13" fmla="*/ 0 h 94"/>
                    <a:gd name="T14" fmla="*/ 413 w 413"/>
                    <a:gd name="T15" fmla="*/ 94 h 9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13" h="94">
                      <a:moveTo>
                        <a:pt x="413" y="0"/>
                      </a:moveTo>
                      <a:cubicBezTo>
                        <a:pt x="348" y="6"/>
                        <a:pt x="327" y="5"/>
                        <a:pt x="272" y="16"/>
                      </a:cubicBezTo>
                      <a:cubicBezTo>
                        <a:pt x="224" y="26"/>
                        <a:pt x="180" y="45"/>
                        <a:pt x="132" y="55"/>
                      </a:cubicBezTo>
                      <a:cubicBezTo>
                        <a:pt x="98" y="77"/>
                        <a:pt x="41" y="94"/>
                        <a:pt x="0" y="94"/>
                      </a:cubicBezTo>
                    </a:path>
                  </a:pathLst>
                </a:cu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692" name="Freeform 30"/>
                <p:cNvSpPr>
                  <a:spLocks noChangeAspect="1"/>
                </p:cNvSpPr>
                <p:nvPr/>
              </p:nvSpPr>
              <p:spPr bwMode="auto">
                <a:xfrm>
                  <a:off x="4694" y="1502"/>
                  <a:ext cx="109" cy="210"/>
                </a:xfrm>
                <a:custGeom>
                  <a:avLst/>
                  <a:gdLst>
                    <a:gd name="T0" fmla="*/ 0 w 109"/>
                    <a:gd name="T1" fmla="*/ 210 h 210"/>
                    <a:gd name="T2" fmla="*/ 39 w 109"/>
                    <a:gd name="T3" fmla="*/ 140 h 210"/>
                    <a:gd name="T4" fmla="*/ 62 w 109"/>
                    <a:gd name="T5" fmla="*/ 94 h 210"/>
                    <a:gd name="T6" fmla="*/ 77 w 109"/>
                    <a:gd name="T7" fmla="*/ 47 h 210"/>
                    <a:gd name="T8" fmla="*/ 109 w 109"/>
                    <a:gd name="T9" fmla="*/ 0 h 2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9"/>
                    <a:gd name="T16" fmla="*/ 0 h 210"/>
                    <a:gd name="T17" fmla="*/ 109 w 109"/>
                    <a:gd name="T18" fmla="*/ 210 h 2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9" h="210">
                      <a:moveTo>
                        <a:pt x="0" y="210"/>
                      </a:moveTo>
                      <a:cubicBezTo>
                        <a:pt x="8" y="184"/>
                        <a:pt x="39" y="140"/>
                        <a:pt x="39" y="140"/>
                      </a:cubicBezTo>
                      <a:cubicBezTo>
                        <a:pt x="63" y="62"/>
                        <a:pt x="25" y="178"/>
                        <a:pt x="62" y="94"/>
                      </a:cubicBezTo>
                      <a:cubicBezTo>
                        <a:pt x="69" y="79"/>
                        <a:pt x="68" y="61"/>
                        <a:pt x="77" y="47"/>
                      </a:cubicBezTo>
                      <a:cubicBezTo>
                        <a:pt x="88" y="31"/>
                        <a:pt x="109" y="0"/>
                        <a:pt x="109" y="0"/>
                      </a:cubicBezTo>
                    </a:path>
                  </a:pathLst>
                </a:cu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693" name="Freeform 31"/>
                <p:cNvSpPr>
                  <a:spLocks noChangeAspect="1"/>
                </p:cNvSpPr>
                <p:nvPr/>
              </p:nvSpPr>
              <p:spPr bwMode="auto">
                <a:xfrm>
                  <a:off x="4421" y="1674"/>
                  <a:ext cx="296" cy="46"/>
                </a:xfrm>
                <a:custGeom>
                  <a:avLst/>
                  <a:gdLst>
                    <a:gd name="T0" fmla="*/ 296 w 296"/>
                    <a:gd name="T1" fmla="*/ 0 h 46"/>
                    <a:gd name="T2" fmla="*/ 0 w 296"/>
                    <a:gd name="T3" fmla="*/ 46 h 46"/>
                    <a:gd name="T4" fmla="*/ 0 60000 65536"/>
                    <a:gd name="T5" fmla="*/ 0 60000 65536"/>
                    <a:gd name="T6" fmla="*/ 0 w 296"/>
                    <a:gd name="T7" fmla="*/ 0 h 46"/>
                    <a:gd name="T8" fmla="*/ 296 w 296"/>
                    <a:gd name="T9" fmla="*/ 46 h 4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96" h="46">
                      <a:moveTo>
                        <a:pt x="296" y="0"/>
                      </a:moveTo>
                      <a:cubicBezTo>
                        <a:pt x="197" y="15"/>
                        <a:pt x="102" y="46"/>
                        <a:pt x="0" y="46"/>
                      </a:cubicBezTo>
                    </a:path>
                  </a:pathLst>
                </a:cu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694" name="Freeform 32"/>
                <p:cNvSpPr>
                  <a:spLocks noChangeAspect="1"/>
                </p:cNvSpPr>
                <p:nvPr/>
              </p:nvSpPr>
              <p:spPr bwMode="auto">
                <a:xfrm>
                  <a:off x="4748" y="1627"/>
                  <a:ext cx="94" cy="140"/>
                </a:xfrm>
                <a:custGeom>
                  <a:avLst/>
                  <a:gdLst>
                    <a:gd name="T0" fmla="*/ 0 w 94"/>
                    <a:gd name="T1" fmla="*/ 0 h 140"/>
                    <a:gd name="T2" fmla="*/ 55 w 94"/>
                    <a:gd name="T3" fmla="*/ 109 h 140"/>
                    <a:gd name="T4" fmla="*/ 94 w 94"/>
                    <a:gd name="T5" fmla="*/ 140 h 140"/>
                    <a:gd name="T6" fmla="*/ 0 60000 65536"/>
                    <a:gd name="T7" fmla="*/ 0 60000 65536"/>
                    <a:gd name="T8" fmla="*/ 0 60000 65536"/>
                    <a:gd name="T9" fmla="*/ 0 w 94"/>
                    <a:gd name="T10" fmla="*/ 0 h 140"/>
                    <a:gd name="T11" fmla="*/ 94 w 94"/>
                    <a:gd name="T12" fmla="*/ 140 h 1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4" h="140">
                      <a:moveTo>
                        <a:pt x="0" y="0"/>
                      </a:moveTo>
                      <a:cubicBezTo>
                        <a:pt x="15" y="43"/>
                        <a:pt x="17" y="84"/>
                        <a:pt x="55" y="109"/>
                      </a:cubicBezTo>
                      <a:cubicBezTo>
                        <a:pt x="63" y="134"/>
                        <a:pt x="66" y="140"/>
                        <a:pt x="94" y="140"/>
                      </a:cubicBezTo>
                    </a:path>
                  </a:pathLst>
                </a:cu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695" name="Freeform 33"/>
                <p:cNvSpPr>
                  <a:spLocks noChangeAspect="1"/>
                </p:cNvSpPr>
                <p:nvPr/>
              </p:nvSpPr>
              <p:spPr bwMode="auto">
                <a:xfrm>
                  <a:off x="4491" y="1720"/>
                  <a:ext cx="203" cy="234"/>
                </a:xfrm>
                <a:custGeom>
                  <a:avLst/>
                  <a:gdLst>
                    <a:gd name="T0" fmla="*/ 203 w 203"/>
                    <a:gd name="T1" fmla="*/ 0 h 234"/>
                    <a:gd name="T2" fmla="*/ 156 w 203"/>
                    <a:gd name="T3" fmla="*/ 94 h 234"/>
                    <a:gd name="T4" fmla="*/ 55 w 203"/>
                    <a:gd name="T5" fmla="*/ 187 h 234"/>
                    <a:gd name="T6" fmla="*/ 0 w 203"/>
                    <a:gd name="T7" fmla="*/ 234 h 23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3"/>
                    <a:gd name="T13" fmla="*/ 0 h 234"/>
                    <a:gd name="T14" fmla="*/ 203 w 203"/>
                    <a:gd name="T15" fmla="*/ 234 h 23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3" h="234">
                      <a:moveTo>
                        <a:pt x="203" y="0"/>
                      </a:moveTo>
                      <a:cubicBezTo>
                        <a:pt x="192" y="41"/>
                        <a:pt x="191" y="70"/>
                        <a:pt x="156" y="94"/>
                      </a:cubicBezTo>
                      <a:cubicBezTo>
                        <a:pt x="129" y="133"/>
                        <a:pt x="101" y="171"/>
                        <a:pt x="55" y="187"/>
                      </a:cubicBezTo>
                      <a:cubicBezTo>
                        <a:pt x="37" y="204"/>
                        <a:pt x="17" y="217"/>
                        <a:pt x="0" y="234"/>
                      </a:cubicBezTo>
                    </a:path>
                  </a:pathLst>
                </a:cu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65637" name="Text Box 34"/>
              <p:cNvSpPr txBox="1">
                <a:spLocks noChangeAspect="1" noChangeArrowheads="1"/>
              </p:cNvSpPr>
              <p:nvPr/>
            </p:nvSpPr>
            <p:spPr bwMode="auto">
              <a:xfrm>
                <a:off x="3070" y="1417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38" name="Text Box 35"/>
              <p:cNvSpPr txBox="1">
                <a:spLocks noChangeAspect="1" noChangeArrowheads="1"/>
              </p:cNvSpPr>
              <p:nvPr/>
            </p:nvSpPr>
            <p:spPr bwMode="auto">
              <a:xfrm>
                <a:off x="3070" y="1466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39" name="Text Box 36"/>
              <p:cNvSpPr txBox="1">
                <a:spLocks noChangeAspect="1" noChangeArrowheads="1"/>
              </p:cNvSpPr>
              <p:nvPr/>
            </p:nvSpPr>
            <p:spPr bwMode="auto">
              <a:xfrm>
                <a:off x="3024" y="156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0" name="Text Box 37"/>
              <p:cNvSpPr txBox="1">
                <a:spLocks noChangeAspect="1" noChangeArrowheads="1"/>
              </p:cNvSpPr>
              <p:nvPr/>
            </p:nvSpPr>
            <p:spPr bwMode="auto">
              <a:xfrm>
                <a:off x="2881" y="156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1" name="Text Box 38"/>
              <p:cNvSpPr txBox="1">
                <a:spLocks noChangeAspect="1" noChangeArrowheads="1"/>
              </p:cNvSpPr>
              <p:nvPr/>
            </p:nvSpPr>
            <p:spPr bwMode="auto">
              <a:xfrm>
                <a:off x="2975" y="1611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2" name="Text Box 39"/>
              <p:cNvSpPr txBox="1">
                <a:spLocks noChangeAspect="1" noChangeArrowheads="1"/>
              </p:cNvSpPr>
              <p:nvPr/>
            </p:nvSpPr>
            <p:spPr bwMode="auto">
              <a:xfrm>
                <a:off x="2957" y="187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3" name="Text Box 40"/>
              <p:cNvSpPr txBox="1">
                <a:spLocks noChangeAspect="1" noChangeArrowheads="1"/>
              </p:cNvSpPr>
              <p:nvPr/>
            </p:nvSpPr>
            <p:spPr bwMode="auto">
              <a:xfrm>
                <a:off x="3070" y="1515"/>
                <a:ext cx="158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4" name="Text Box 41"/>
              <p:cNvSpPr txBox="1">
                <a:spLocks noChangeAspect="1" noChangeArrowheads="1"/>
              </p:cNvSpPr>
              <p:nvPr/>
            </p:nvSpPr>
            <p:spPr bwMode="auto">
              <a:xfrm>
                <a:off x="3119" y="1669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5" name="Text Box 42"/>
              <p:cNvSpPr txBox="1">
                <a:spLocks noChangeAspect="1" noChangeArrowheads="1"/>
              </p:cNvSpPr>
              <p:nvPr/>
            </p:nvSpPr>
            <p:spPr bwMode="auto">
              <a:xfrm>
                <a:off x="2781" y="1621"/>
                <a:ext cx="158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6" name="Text Box 43"/>
              <p:cNvSpPr txBox="1">
                <a:spLocks noChangeAspect="1" noChangeArrowheads="1"/>
              </p:cNvSpPr>
              <p:nvPr/>
            </p:nvSpPr>
            <p:spPr bwMode="auto">
              <a:xfrm>
                <a:off x="3024" y="1669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7" name="Text Box 44"/>
              <p:cNvSpPr txBox="1">
                <a:spLocks noChangeAspect="1" noChangeArrowheads="1"/>
              </p:cNvSpPr>
              <p:nvPr/>
            </p:nvSpPr>
            <p:spPr bwMode="auto">
              <a:xfrm>
                <a:off x="2927" y="1716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8" name="Text Box 45"/>
              <p:cNvSpPr txBox="1">
                <a:spLocks noChangeAspect="1" noChangeArrowheads="1"/>
              </p:cNvSpPr>
              <p:nvPr/>
            </p:nvSpPr>
            <p:spPr bwMode="auto">
              <a:xfrm>
                <a:off x="3024" y="1716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49" name="Text Box 46"/>
              <p:cNvSpPr txBox="1">
                <a:spLocks noChangeAspect="1" noChangeArrowheads="1"/>
              </p:cNvSpPr>
              <p:nvPr/>
            </p:nvSpPr>
            <p:spPr bwMode="auto">
              <a:xfrm>
                <a:off x="3055" y="1881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0" name="Text Box 47"/>
              <p:cNvSpPr txBox="1">
                <a:spLocks noChangeAspect="1" noChangeArrowheads="1"/>
              </p:cNvSpPr>
              <p:nvPr/>
            </p:nvSpPr>
            <p:spPr bwMode="auto">
              <a:xfrm>
                <a:off x="3070" y="1621"/>
                <a:ext cx="158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1" name="Text Box 48"/>
              <p:cNvSpPr txBox="1">
                <a:spLocks noChangeAspect="1" noChangeArrowheads="1"/>
              </p:cNvSpPr>
              <p:nvPr/>
            </p:nvSpPr>
            <p:spPr bwMode="auto">
              <a:xfrm>
                <a:off x="2830" y="182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2" name="Text Box 49"/>
              <p:cNvSpPr txBox="1">
                <a:spLocks noChangeAspect="1" noChangeArrowheads="1"/>
              </p:cNvSpPr>
              <p:nvPr/>
            </p:nvSpPr>
            <p:spPr bwMode="auto">
              <a:xfrm>
                <a:off x="3152" y="1957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3" name="Text Box 50"/>
              <p:cNvSpPr txBox="1">
                <a:spLocks noChangeAspect="1" noChangeArrowheads="1"/>
              </p:cNvSpPr>
              <p:nvPr/>
            </p:nvSpPr>
            <p:spPr bwMode="auto">
              <a:xfrm>
                <a:off x="2862" y="1775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4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3006" y="1822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5" name="Text Box 52"/>
              <p:cNvSpPr txBox="1">
                <a:spLocks noChangeAspect="1" noChangeArrowheads="1"/>
              </p:cNvSpPr>
              <p:nvPr/>
            </p:nvSpPr>
            <p:spPr bwMode="auto">
              <a:xfrm>
                <a:off x="2975" y="1775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6" name="Text Box 53"/>
              <p:cNvSpPr txBox="1">
                <a:spLocks noChangeAspect="1" noChangeArrowheads="1"/>
              </p:cNvSpPr>
              <p:nvPr/>
            </p:nvSpPr>
            <p:spPr bwMode="auto">
              <a:xfrm>
                <a:off x="3006" y="1918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7" name="Text Box 54"/>
              <p:cNvSpPr txBox="1">
                <a:spLocks noChangeAspect="1" noChangeArrowheads="1"/>
              </p:cNvSpPr>
              <p:nvPr/>
            </p:nvSpPr>
            <p:spPr bwMode="auto">
              <a:xfrm>
                <a:off x="3006" y="2006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8" name="Text Box 55"/>
              <p:cNvSpPr txBox="1">
                <a:spLocks noChangeAspect="1" noChangeArrowheads="1"/>
              </p:cNvSpPr>
              <p:nvPr/>
            </p:nvSpPr>
            <p:spPr bwMode="auto">
              <a:xfrm>
                <a:off x="2908" y="205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59" name="Text Box 56"/>
              <p:cNvSpPr txBox="1">
                <a:spLocks noChangeAspect="1" noChangeArrowheads="1"/>
              </p:cNvSpPr>
              <p:nvPr/>
            </p:nvSpPr>
            <p:spPr bwMode="auto">
              <a:xfrm>
                <a:off x="3006" y="2052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0" name="Text Box 57"/>
              <p:cNvSpPr txBox="1">
                <a:spLocks noChangeAspect="1" noChangeArrowheads="1"/>
              </p:cNvSpPr>
              <p:nvPr/>
            </p:nvSpPr>
            <p:spPr bwMode="auto">
              <a:xfrm>
                <a:off x="2832" y="205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1" name="Text Box 58"/>
              <p:cNvSpPr txBox="1">
                <a:spLocks noChangeAspect="1" noChangeArrowheads="1"/>
              </p:cNvSpPr>
              <p:nvPr/>
            </p:nvSpPr>
            <p:spPr bwMode="auto">
              <a:xfrm>
                <a:off x="2735" y="2101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2" name="Text Box 59"/>
              <p:cNvSpPr txBox="1">
                <a:spLocks noChangeAspect="1" noChangeArrowheads="1"/>
              </p:cNvSpPr>
              <p:nvPr/>
            </p:nvSpPr>
            <p:spPr bwMode="auto">
              <a:xfrm>
                <a:off x="3006" y="2101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3" name="Text Box 60"/>
              <p:cNvSpPr txBox="1">
                <a:spLocks noChangeAspect="1" noChangeArrowheads="1"/>
              </p:cNvSpPr>
              <p:nvPr/>
            </p:nvSpPr>
            <p:spPr bwMode="auto">
              <a:xfrm>
                <a:off x="3006" y="1967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4" name="Text Box 61"/>
              <p:cNvSpPr txBox="1">
                <a:spLocks noChangeAspect="1" noChangeArrowheads="1"/>
              </p:cNvSpPr>
              <p:nvPr/>
            </p:nvSpPr>
            <p:spPr bwMode="auto">
              <a:xfrm>
                <a:off x="2975" y="2150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5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3006" y="2199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6" name="Text Box 63"/>
              <p:cNvSpPr txBox="1">
                <a:spLocks noChangeAspect="1" noChangeArrowheads="1"/>
              </p:cNvSpPr>
              <p:nvPr/>
            </p:nvSpPr>
            <p:spPr bwMode="auto">
              <a:xfrm>
                <a:off x="3055" y="2199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7" name="Text Box 64"/>
              <p:cNvSpPr txBox="1">
                <a:spLocks noChangeAspect="1" noChangeArrowheads="1"/>
              </p:cNvSpPr>
              <p:nvPr/>
            </p:nvSpPr>
            <p:spPr bwMode="auto">
              <a:xfrm>
                <a:off x="3103" y="2246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8" name="Text Box 65"/>
              <p:cNvSpPr txBox="1">
                <a:spLocks noChangeAspect="1" noChangeArrowheads="1"/>
              </p:cNvSpPr>
              <p:nvPr/>
            </p:nvSpPr>
            <p:spPr bwMode="auto">
              <a:xfrm>
                <a:off x="2908" y="2295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69" name="Text Box 66"/>
              <p:cNvSpPr txBox="1">
                <a:spLocks noChangeAspect="1" noChangeArrowheads="1"/>
              </p:cNvSpPr>
              <p:nvPr/>
            </p:nvSpPr>
            <p:spPr bwMode="auto">
              <a:xfrm>
                <a:off x="2957" y="2246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0" name="Text Box 67"/>
              <p:cNvSpPr txBox="1">
                <a:spLocks noChangeAspect="1" noChangeArrowheads="1"/>
              </p:cNvSpPr>
              <p:nvPr/>
            </p:nvSpPr>
            <p:spPr bwMode="auto">
              <a:xfrm>
                <a:off x="2862" y="234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1" name="Text Box 68"/>
              <p:cNvSpPr txBox="1">
                <a:spLocks noChangeAspect="1" noChangeArrowheads="1"/>
              </p:cNvSpPr>
              <p:nvPr/>
            </p:nvSpPr>
            <p:spPr bwMode="auto">
              <a:xfrm>
                <a:off x="3103" y="2293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2" name="Text Box 69"/>
              <p:cNvSpPr txBox="1">
                <a:spLocks noChangeAspect="1" noChangeArrowheads="1"/>
              </p:cNvSpPr>
              <p:nvPr/>
            </p:nvSpPr>
            <p:spPr bwMode="auto">
              <a:xfrm>
                <a:off x="2957" y="1680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3" name="Text Box 70"/>
              <p:cNvSpPr txBox="1">
                <a:spLocks noChangeAspect="1" noChangeArrowheads="1"/>
              </p:cNvSpPr>
              <p:nvPr/>
            </p:nvSpPr>
            <p:spPr bwMode="auto">
              <a:xfrm>
                <a:off x="2814" y="2439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4" name="Text Box 71"/>
              <p:cNvSpPr txBox="1">
                <a:spLocks noChangeAspect="1" noChangeArrowheads="1"/>
              </p:cNvSpPr>
              <p:nvPr/>
            </p:nvSpPr>
            <p:spPr bwMode="auto">
              <a:xfrm>
                <a:off x="2957" y="1669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5" name="Text Box 72"/>
              <p:cNvSpPr txBox="1">
                <a:spLocks noChangeAspect="1" noChangeArrowheads="1"/>
              </p:cNvSpPr>
              <p:nvPr/>
            </p:nvSpPr>
            <p:spPr bwMode="auto">
              <a:xfrm>
                <a:off x="2908" y="162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6" name="Text Box 73"/>
              <p:cNvSpPr txBox="1">
                <a:spLocks noChangeAspect="1" noChangeArrowheads="1"/>
              </p:cNvSpPr>
              <p:nvPr/>
            </p:nvSpPr>
            <p:spPr bwMode="auto">
              <a:xfrm>
                <a:off x="2927" y="162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7" name="Text Box 74"/>
              <p:cNvSpPr txBox="1">
                <a:spLocks noChangeAspect="1" noChangeArrowheads="1"/>
              </p:cNvSpPr>
              <p:nvPr/>
            </p:nvSpPr>
            <p:spPr bwMode="auto">
              <a:xfrm>
                <a:off x="3006" y="1622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8" name="Text Box 75"/>
              <p:cNvSpPr txBox="1">
                <a:spLocks noChangeAspect="1" noChangeArrowheads="1"/>
              </p:cNvSpPr>
              <p:nvPr/>
            </p:nvSpPr>
            <p:spPr bwMode="auto">
              <a:xfrm>
                <a:off x="2862" y="1622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79" name="Text Box 76"/>
              <p:cNvSpPr txBox="1">
                <a:spLocks noChangeAspect="1" noChangeArrowheads="1"/>
              </p:cNvSpPr>
              <p:nvPr/>
            </p:nvSpPr>
            <p:spPr bwMode="auto">
              <a:xfrm>
                <a:off x="3069" y="1669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80" name="Text Box 77"/>
              <p:cNvSpPr txBox="1">
                <a:spLocks noChangeAspect="1" noChangeArrowheads="1"/>
              </p:cNvSpPr>
              <p:nvPr/>
            </p:nvSpPr>
            <p:spPr bwMode="auto">
              <a:xfrm>
                <a:off x="3069" y="1573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81" name="Text Box 78"/>
              <p:cNvSpPr txBox="1">
                <a:spLocks noChangeAspect="1" noChangeArrowheads="1"/>
              </p:cNvSpPr>
              <p:nvPr/>
            </p:nvSpPr>
            <p:spPr bwMode="auto">
              <a:xfrm>
                <a:off x="2957" y="1573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82" name="Text Box 79"/>
              <p:cNvSpPr txBox="1">
                <a:spLocks noChangeAspect="1" noChangeArrowheads="1"/>
              </p:cNvSpPr>
              <p:nvPr/>
            </p:nvSpPr>
            <p:spPr bwMode="auto">
              <a:xfrm>
                <a:off x="2957" y="1726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83" name="Text Box 80"/>
              <p:cNvSpPr txBox="1">
                <a:spLocks noChangeAspect="1" noChangeArrowheads="1"/>
              </p:cNvSpPr>
              <p:nvPr/>
            </p:nvSpPr>
            <p:spPr bwMode="auto">
              <a:xfrm>
                <a:off x="3006" y="1534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84" name="Text Box 81"/>
              <p:cNvSpPr txBox="1">
                <a:spLocks noChangeAspect="1" noChangeArrowheads="1"/>
              </p:cNvSpPr>
              <p:nvPr/>
            </p:nvSpPr>
            <p:spPr bwMode="auto">
              <a:xfrm>
                <a:off x="3006" y="1486"/>
                <a:ext cx="159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85" name="Text Box 82"/>
              <p:cNvSpPr txBox="1">
                <a:spLocks noChangeAspect="1" noChangeArrowheads="1"/>
              </p:cNvSpPr>
              <p:nvPr/>
            </p:nvSpPr>
            <p:spPr bwMode="auto">
              <a:xfrm>
                <a:off x="3023" y="1775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86" name="Text Box 83"/>
              <p:cNvSpPr txBox="1">
                <a:spLocks noChangeAspect="1" noChangeArrowheads="1"/>
              </p:cNvSpPr>
              <p:nvPr/>
            </p:nvSpPr>
            <p:spPr bwMode="auto">
              <a:xfrm>
                <a:off x="2814" y="1631"/>
                <a:ext cx="15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65687" name="Text Box 84"/>
              <p:cNvSpPr txBox="1">
                <a:spLocks noChangeAspect="1" noChangeArrowheads="1"/>
              </p:cNvSpPr>
              <p:nvPr/>
            </p:nvSpPr>
            <p:spPr bwMode="auto">
              <a:xfrm>
                <a:off x="3006" y="1534"/>
                <a:ext cx="15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</p:grpSp>
      </p:grpSp>
      <p:sp>
        <p:nvSpPr>
          <p:cNvPr id="65542" name="Text Box 85"/>
          <p:cNvSpPr txBox="1">
            <a:spLocks noChangeArrowheads="1"/>
          </p:cNvSpPr>
          <p:nvPr/>
        </p:nvSpPr>
        <p:spPr bwMode="auto">
          <a:xfrm>
            <a:off x="7391401" y="5957888"/>
            <a:ext cx="36231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b="1" dirty="0">
                <a:solidFill>
                  <a:srgbClr val="FF0000"/>
                </a:solidFill>
                <a:latin typeface="Times New Roman" panose="02020603050405020304" pitchFamily="18" charset="0"/>
              </a:rPr>
              <a:t>×</a:t>
            </a:r>
            <a:r>
              <a:rPr lang="ja-JP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thousand locations/1flash</a:t>
            </a:r>
          </a:p>
        </p:txBody>
      </p:sp>
      <p:grpSp>
        <p:nvGrpSpPr>
          <p:cNvPr id="65543" name="Group 86"/>
          <p:cNvGrpSpPr>
            <a:grpSpLocks/>
          </p:cNvGrpSpPr>
          <p:nvPr/>
        </p:nvGrpSpPr>
        <p:grpSpPr bwMode="auto">
          <a:xfrm>
            <a:off x="8439150" y="3981450"/>
            <a:ext cx="2179638" cy="1955800"/>
            <a:chOff x="4356" y="2508"/>
            <a:chExt cx="1373" cy="1232"/>
          </a:xfrm>
        </p:grpSpPr>
        <p:sp>
          <p:nvSpPr>
            <p:cNvPr id="65546" name="Freeform 87"/>
            <p:cNvSpPr>
              <a:spLocks noChangeAspect="1"/>
            </p:cNvSpPr>
            <p:nvPr/>
          </p:nvSpPr>
          <p:spPr bwMode="auto">
            <a:xfrm>
              <a:off x="4434" y="2508"/>
              <a:ext cx="1236" cy="880"/>
            </a:xfrm>
            <a:custGeom>
              <a:avLst/>
              <a:gdLst>
                <a:gd name="T0" fmla="*/ 0 w 2787"/>
                <a:gd name="T1" fmla="*/ 1 h 1731"/>
                <a:gd name="T2" fmla="*/ 0 w 2787"/>
                <a:gd name="T3" fmla="*/ 1 h 1731"/>
                <a:gd name="T4" fmla="*/ 0 w 2787"/>
                <a:gd name="T5" fmla="*/ 1 h 1731"/>
                <a:gd name="T6" fmla="*/ 0 w 2787"/>
                <a:gd name="T7" fmla="*/ 1 h 1731"/>
                <a:gd name="T8" fmla="*/ 0 w 2787"/>
                <a:gd name="T9" fmla="*/ 1 h 1731"/>
                <a:gd name="T10" fmla="*/ 0 w 2787"/>
                <a:gd name="T11" fmla="*/ 1 h 1731"/>
                <a:gd name="T12" fmla="*/ 0 w 2787"/>
                <a:gd name="T13" fmla="*/ 1 h 1731"/>
                <a:gd name="T14" fmla="*/ 0 w 2787"/>
                <a:gd name="T15" fmla="*/ 1 h 1731"/>
                <a:gd name="T16" fmla="*/ 0 w 2787"/>
                <a:gd name="T17" fmla="*/ 1 h 1731"/>
                <a:gd name="T18" fmla="*/ 0 w 2787"/>
                <a:gd name="T19" fmla="*/ 1 h 1731"/>
                <a:gd name="T20" fmla="*/ 0 w 2787"/>
                <a:gd name="T21" fmla="*/ 1 h 1731"/>
                <a:gd name="T22" fmla="*/ 0 w 2787"/>
                <a:gd name="T23" fmla="*/ 1 h 1731"/>
                <a:gd name="T24" fmla="*/ 0 w 2787"/>
                <a:gd name="T25" fmla="*/ 1 h 1731"/>
                <a:gd name="T26" fmla="*/ 0 w 2787"/>
                <a:gd name="T27" fmla="*/ 1 h 1731"/>
                <a:gd name="T28" fmla="*/ 0 w 2787"/>
                <a:gd name="T29" fmla="*/ 1 h 1731"/>
                <a:gd name="T30" fmla="*/ 0 w 2787"/>
                <a:gd name="T31" fmla="*/ 1 h 1731"/>
                <a:gd name="T32" fmla="*/ 0 w 2787"/>
                <a:gd name="T33" fmla="*/ 1 h 1731"/>
                <a:gd name="T34" fmla="*/ 0 w 2787"/>
                <a:gd name="T35" fmla="*/ 1 h 1731"/>
                <a:gd name="T36" fmla="*/ 0 w 2787"/>
                <a:gd name="T37" fmla="*/ 1 h 1731"/>
                <a:gd name="T38" fmla="*/ 0 w 2787"/>
                <a:gd name="T39" fmla="*/ 1 h 1731"/>
                <a:gd name="T40" fmla="*/ 0 w 2787"/>
                <a:gd name="T41" fmla="*/ 1 h 1731"/>
                <a:gd name="T42" fmla="*/ 0 w 2787"/>
                <a:gd name="T43" fmla="*/ 1 h 1731"/>
                <a:gd name="T44" fmla="*/ 0 w 2787"/>
                <a:gd name="T45" fmla="*/ 1 h 1731"/>
                <a:gd name="T46" fmla="*/ 0 w 2787"/>
                <a:gd name="T47" fmla="*/ 1 h 1731"/>
                <a:gd name="T48" fmla="*/ 0 w 2787"/>
                <a:gd name="T49" fmla="*/ 1 h 1731"/>
                <a:gd name="T50" fmla="*/ 0 w 2787"/>
                <a:gd name="T51" fmla="*/ 1 h 1731"/>
                <a:gd name="T52" fmla="*/ 0 w 2787"/>
                <a:gd name="T53" fmla="*/ 1 h 1731"/>
                <a:gd name="T54" fmla="*/ 0 w 2787"/>
                <a:gd name="T55" fmla="*/ 1 h 1731"/>
                <a:gd name="T56" fmla="*/ 0 w 2787"/>
                <a:gd name="T57" fmla="*/ 1 h 1731"/>
                <a:gd name="T58" fmla="*/ 0 w 2787"/>
                <a:gd name="T59" fmla="*/ 1 h 1731"/>
                <a:gd name="T60" fmla="*/ 0 w 2787"/>
                <a:gd name="T61" fmla="*/ 1 h 1731"/>
                <a:gd name="T62" fmla="*/ 0 w 2787"/>
                <a:gd name="T63" fmla="*/ 1 h 1731"/>
                <a:gd name="T64" fmla="*/ 0 w 2787"/>
                <a:gd name="T65" fmla="*/ 1 h 1731"/>
                <a:gd name="T66" fmla="*/ 0 w 2787"/>
                <a:gd name="T67" fmla="*/ 1 h 1731"/>
                <a:gd name="T68" fmla="*/ 0 w 2787"/>
                <a:gd name="T69" fmla="*/ 1 h 1731"/>
                <a:gd name="T70" fmla="*/ 0 w 2787"/>
                <a:gd name="T71" fmla="*/ 1 h 1731"/>
                <a:gd name="T72" fmla="*/ 0 w 2787"/>
                <a:gd name="T73" fmla="*/ 1 h 1731"/>
                <a:gd name="T74" fmla="*/ 0 w 2787"/>
                <a:gd name="T75" fmla="*/ 1 h 1731"/>
                <a:gd name="T76" fmla="*/ 0 w 2787"/>
                <a:gd name="T77" fmla="*/ 1 h 1731"/>
                <a:gd name="T78" fmla="*/ 0 w 2787"/>
                <a:gd name="T79" fmla="*/ 1 h 1731"/>
                <a:gd name="T80" fmla="*/ 0 w 2787"/>
                <a:gd name="T81" fmla="*/ 1 h 1731"/>
                <a:gd name="T82" fmla="*/ 0 w 2787"/>
                <a:gd name="T83" fmla="*/ 1 h 1731"/>
                <a:gd name="T84" fmla="*/ 0 w 2787"/>
                <a:gd name="T85" fmla="*/ 1 h 1731"/>
                <a:gd name="T86" fmla="*/ 0 w 2787"/>
                <a:gd name="T87" fmla="*/ 1 h 1731"/>
                <a:gd name="T88" fmla="*/ 0 w 2787"/>
                <a:gd name="T89" fmla="*/ 1 h 1731"/>
                <a:gd name="T90" fmla="*/ 0 w 2787"/>
                <a:gd name="T91" fmla="*/ 1 h 1731"/>
                <a:gd name="T92" fmla="*/ 0 w 2787"/>
                <a:gd name="T93" fmla="*/ 1 h 1731"/>
                <a:gd name="T94" fmla="*/ 0 w 2787"/>
                <a:gd name="T95" fmla="*/ 1 h 1731"/>
                <a:gd name="T96" fmla="*/ 0 w 2787"/>
                <a:gd name="T97" fmla="*/ 1 h 1731"/>
                <a:gd name="T98" fmla="*/ 0 w 2787"/>
                <a:gd name="T99" fmla="*/ 1 h 1731"/>
                <a:gd name="T100" fmla="*/ 0 w 2787"/>
                <a:gd name="T101" fmla="*/ 1 h 1731"/>
                <a:gd name="T102" fmla="*/ 0 w 2787"/>
                <a:gd name="T103" fmla="*/ 1 h 1731"/>
                <a:gd name="T104" fmla="*/ 0 w 2787"/>
                <a:gd name="T105" fmla="*/ 1 h 1731"/>
                <a:gd name="T106" fmla="*/ 0 w 2787"/>
                <a:gd name="T107" fmla="*/ 1 h 1731"/>
                <a:gd name="T108" fmla="*/ 0 w 2787"/>
                <a:gd name="T109" fmla="*/ 1 h 1731"/>
                <a:gd name="T110" fmla="*/ 0 w 2787"/>
                <a:gd name="T111" fmla="*/ 1 h 1731"/>
                <a:gd name="T112" fmla="*/ 0 w 2787"/>
                <a:gd name="T113" fmla="*/ 1 h 1731"/>
                <a:gd name="T114" fmla="*/ 0 w 2787"/>
                <a:gd name="T115" fmla="*/ 1 h 1731"/>
                <a:gd name="T116" fmla="*/ 0 w 2787"/>
                <a:gd name="T117" fmla="*/ 1 h 17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787"/>
                <a:gd name="T178" fmla="*/ 0 h 1731"/>
                <a:gd name="T179" fmla="*/ 2787 w 2787"/>
                <a:gd name="T180" fmla="*/ 1731 h 173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787" h="1731">
                  <a:moveTo>
                    <a:pt x="2742" y="355"/>
                  </a:moveTo>
                  <a:lnTo>
                    <a:pt x="2742" y="346"/>
                  </a:lnTo>
                  <a:lnTo>
                    <a:pt x="2742" y="337"/>
                  </a:lnTo>
                  <a:lnTo>
                    <a:pt x="2742" y="328"/>
                  </a:lnTo>
                  <a:lnTo>
                    <a:pt x="2733" y="319"/>
                  </a:lnTo>
                  <a:lnTo>
                    <a:pt x="2723" y="301"/>
                  </a:lnTo>
                  <a:lnTo>
                    <a:pt x="2714" y="283"/>
                  </a:lnTo>
                  <a:lnTo>
                    <a:pt x="2705" y="273"/>
                  </a:lnTo>
                  <a:lnTo>
                    <a:pt x="2696" y="255"/>
                  </a:lnTo>
                  <a:lnTo>
                    <a:pt x="2687" y="246"/>
                  </a:lnTo>
                  <a:lnTo>
                    <a:pt x="2678" y="228"/>
                  </a:lnTo>
                  <a:lnTo>
                    <a:pt x="2669" y="219"/>
                  </a:lnTo>
                  <a:lnTo>
                    <a:pt x="2651" y="201"/>
                  </a:lnTo>
                  <a:lnTo>
                    <a:pt x="2632" y="191"/>
                  </a:lnTo>
                  <a:lnTo>
                    <a:pt x="2623" y="182"/>
                  </a:lnTo>
                  <a:lnTo>
                    <a:pt x="2605" y="173"/>
                  </a:lnTo>
                  <a:lnTo>
                    <a:pt x="2596" y="173"/>
                  </a:lnTo>
                  <a:lnTo>
                    <a:pt x="2587" y="164"/>
                  </a:lnTo>
                  <a:lnTo>
                    <a:pt x="2578" y="155"/>
                  </a:lnTo>
                  <a:lnTo>
                    <a:pt x="2560" y="155"/>
                  </a:lnTo>
                  <a:lnTo>
                    <a:pt x="2541" y="146"/>
                  </a:lnTo>
                  <a:lnTo>
                    <a:pt x="2532" y="146"/>
                  </a:lnTo>
                  <a:lnTo>
                    <a:pt x="2514" y="146"/>
                  </a:lnTo>
                  <a:lnTo>
                    <a:pt x="2505" y="146"/>
                  </a:lnTo>
                  <a:lnTo>
                    <a:pt x="2478" y="146"/>
                  </a:lnTo>
                  <a:lnTo>
                    <a:pt x="2459" y="146"/>
                  </a:lnTo>
                  <a:lnTo>
                    <a:pt x="2432" y="137"/>
                  </a:lnTo>
                  <a:lnTo>
                    <a:pt x="2423" y="137"/>
                  </a:lnTo>
                  <a:lnTo>
                    <a:pt x="2405" y="128"/>
                  </a:lnTo>
                  <a:lnTo>
                    <a:pt x="2386" y="119"/>
                  </a:lnTo>
                  <a:lnTo>
                    <a:pt x="2368" y="119"/>
                  </a:lnTo>
                  <a:lnTo>
                    <a:pt x="2359" y="119"/>
                  </a:lnTo>
                  <a:lnTo>
                    <a:pt x="2332" y="110"/>
                  </a:lnTo>
                  <a:lnTo>
                    <a:pt x="2323" y="110"/>
                  </a:lnTo>
                  <a:lnTo>
                    <a:pt x="2295" y="110"/>
                  </a:lnTo>
                  <a:lnTo>
                    <a:pt x="2277" y="110"/>
                  </a:lnTo>
                  <a:lnTo>
                    <a:pt x="2241" y="110"/>
                  </a:lnTo>
                  <a:lnTo>
                    <a:pt x="2213" y="110"/>
                  </a:lnTo>
                  <a:lnTo>
                    <a:pt x="2177" y="119"/>
                  </a:lnTo>
                  <a:lnTo>
                    <a:pt x="2168" y="119"/>
                  </a:lnTo>
                  <a:lnTo>
                    <a:pt x="2159" y="128"/>
                  </a:lnTo>
                  <a:lnTo>
                    <a:pt x="2150" y="128"/>
                  </a:lnTo>
                  <a:lnTo>
                    <a:pt x="2131" y="137"/>
                  </a:lnTo>
                  <a:lnTo>
                    <a:pt x="2131" y="146"/>
                  </a:lnTo>
                  <a:lnTo>
                    <a:pt x="2113" y="155"/>
                  </a:lnTo>
                  <a:lnTo>
                    <a:pt x="2104" y="155"/>
                  </a:lnTo>
                  <a:lnTo>
                    <a:pt x="2077" y="164"/>
                  </a:lnTo>
                  <a:lnTo>
                    <a:pt x="2059" y="164"/>
                  </a:lnTo>
                  <a:lnTo>
                    <a:pt x="2031" y="164"/>
                  </a:lnTo>
                  <a:lnTo>
                    <a:pt x="2013" y="164"/>
                  </a:lnTo>
                  <a:lnTo>
                    <a:pt x="1995" y="164"/>
                  </a:lnTo>
                  <a:lnTo>
                    <a:pt x="1986" y="164"/>
                  </a:lnTo>
                  <a:lnTo>
                    <a:pt x="1958" y="155"/>
                  </a:lnTo>
                  <a:lnTo>
                    <a:pt x="1940" y="146"/>
                  </a:lnTo>
                  <a:lnTo>
                    <a:pt x="1922" y="137"/>
                  </a:lnTo>
                  <a:lnTo>
                    <a:pt x="1913" y="128"/>
                  </a:lnTo>
                  <a:lnTo>
                    <a:pt x="1904" y="119"/>
                  </a:lnTo>
                  <a:lnTo>
                    <a:pt x="1904" y="110"/>
                  </a:lnTo>
                  <a:lnTo>
                    <a:pt x="1904" y="100"/>
                  </a:lnTo>
                  <a:lnTo>
                    <a:pt x="1895" y="82"/>
                  </a:lnTo>
                  <a:lnTo>
                    <a:pt x="1886" y="73"/>
                  </a:lnTo>
                  <a:lnTo>
                    <a:pt x="1867" y="64"/>
                  </a:lnTo>
                  <a:lnTo>
                    <a:pt x="1849" y="55"/>
                  </a:lnTo>
                  <a:lnTo>
                    <a:pt x="1822" y="46"/>
                  </a:lnTo>
                  <a:lnTo>
                    <a:pt x="1804" y="37"/>
                  </a:lnTo>
                  <a:lnTo>
                    <a:pt x="1776" y="37"/>
                  </a:lnTo>
                  <a:lnTo>
                    <a:pt x="1767" y="37"/>
                  </a:lnTo>
                  <a:lnTo>
                    <a:pt x="1731" y="37"/>
                  </a:lnTo>
                  <a:lnTo>
                    <a:pt x="1712" y="37"/>
                  </a:lnTo>
                  <a:lnTo>
                    <a:pt x="1676" y="28"/>
                  </a:lnTo>
                  <a:lnTo>
                    <a:pt x="1658" y="28"/>
                  </a:lnTo>
                  <a:lnTo>
                    <a:pt x="1631" y="18"/>
                  </a:lnTo>
                  <a:lnTo>
                    <a:pt x="1612" y="9"/>
                  </a:lnTo>
                  <a:lnTo>
                    <a:pt x="1585" y="9"/>
                  </a:lnTo>
                  <a:lnTo>
                    <a:pt x="1576" y="9"/>
                  </a:lnTo>
                  <a:lnTo>
                    <a:pt x="1549" y="0"/>
                  </a:lnTo>
                  <a:lnTo>
                    <a:pt x="1530" y="0"/>
                  </a:lnTo>
                  <a:lnTo>
                    <a:pt x="1494" y="9"/>
                  </a:lnTo>
                  <a:lnTo>
                    <a:pt x="1476" y="9"/>
                  </a:lnTo>
                  <a:lnTo>
                    <a:pt x="1448" y="9"/>
                  </a:lnTo>
                  <a:lnTo>
                    <a:pt x="1430" y="9"/>
                  </a:lnTo>
                  <a:lnTo>
                    <a:pt x="1394" y="9"/>
                  </a:lnTo>
                  <a:lnTo>
                    <a:pt x="1385" y="18"/>
                  </a:lnTo>
                  <a:lnTo>
                    <a:pt x="1357" y="18"/>
                  </a:lnTo>
                  <a:lnTo>
                    <a:pt x="1339" y="18"/>
                  </a:lnTo>
                  <a:lnTo>
                    <a:pt x="1303" y="18"/>
                  </a:lnTo>
                  <a:lnTo>
                    <a:pt x="1275" y="28"/>
                  </a:lnTo>
                  <a:lnTo>
                    <a:pt x="1221" y="37"/>
                  </a:lnTo>
                  <a:lnTo>
                    <a:pt x="1184" y="46"/>
                  </a:lnTo>
                  <a:lnTo>
                    <a:pt x="1130" y="55"/>
                  </a:lnTo>
                  <a:lnTo>
                    <a:pt x="1111" y="55"/>
                  </a:lnTo>
                  <a:lnTo>
                    <a:pt x="1084" y="64"/>
                  </a:lnTo>
                  <a:lnTo>
                    <a:pt x="1066" y="64"/>
                  </a:lnTo>
                  <a:lnTo>
                    <a:pt x="1029" y="73"/>
                  </a:lnTo>
                  <a:lnTo>
                    <a:pt x="1020" y="82"/>
                  </a:lnTo>
                  <a:lnTo>
                    <a:pt x="984" y="91"/>
                  </a:lnTo>
                  <a:lnTo>
                    <a:pt x="966" y="91"/>
                  </a:lnTo>
                  <a:lnTo>
                    <a:pt x="920" y="100"/>
                  </a:lnTo>
                  <a:lnTo>
                    <a:pt x="902" y="100"/>
                  </a:lnTo>
                  <a:lnTo>
                    <a:pt x="875" y="91"/>
                  </a:lnTo>
                  <a:lnTo>
                    <a:pt x="856" y="82"/>
                  </a:lnTo>
                  <a:lnTo>
                    <a:pt x="820" y="82"/>
                  </a:lnTo>
                  <a:lnTo>
                    <a:pt x="811" y="82"/>
                  </a:lnTo>
                  <a:lnTo>
                    <a:pt x="774" y="73"/>
                  </a:lnTo>
                  <a:lnTo>
                    <a:pt x="756" y="73"/>
                  </a:lnTo>
                  <a:lnTo>
                    <a:pt x="720" y="73"/>
                  </a:lnTo>
                  <a:lnTo>
                    <a:pt x="702" y="73"/>
                  </a:lnTo>
                  <a:lnTo>
                    <a:pt x="674" y="73"/>
                  </a:lnTo>
                  <a:lnTo>
                    <a:pt x="656" y="64"/>
                  </a:lnTo>
                  <a:lnTo>
                    <a:pt x="620" y="64"/>
                  </a:lnTo>
                  <a:lnTo>
                    <a:pt x="610" y="64"/>
                  </a:lnTo>
                  <a:lnTo>
                    <a:pt x="583" y="64"/>
                  </a:lnTo>
                  <a:lnTo>
                    <a:pt x="565" y="64"/>
                  </a:lnTo>
                  <a:lnTo>
                    <a:pt x="528" y="64"/>
                  </a:lnTo>
                  <a:lnTo>
                    <a:pt x="501" y="64"/>
                  </a:lnTo>
                  <a:lnTo>
                    <a:pt x="446" y="73"/>
                  </a:lnTo>
                  <a:lnTo>
                    <a:pt x="410" y="82"/>
                  </a:lnTo>
                  <a:lnTo>
                    <a:pt x="374" y="100"/>
                  </a:lnTo>
                  <a:lnTo>
                    <a:pt x="365" y="100"/>
                  </a:lnTo>
                  <a:lnTo>
                    <a:pt x="355" y="110"/>
                  </a:lnTo>
                  <a:lnTo>
                    <a:pt x="346" y="110"/>
                  </a:lnTo>
                  <a:lnTo>
                    <a:pt x="346" y="119"/>
                  </a:lnTo>
                  <a:lnTo>
                    <a:pt x="337" y="119"/>
                  </a:lnTo>
                  <a:lnTo>
                    <a:pt x="328" y="119"/>
                  </a:lnTo>
                  <a:lnTo>
                    <a:pt x="319" y="137"/>
                  </a:lnTo>
                  <a:lnTo>
                    <a:pt x="319" y="146"/>
                  </a:lnTo>
                  <a:lnTo>
                    <a:pt x="310" y="164"/>
                  </a:lnTo>
                  <a:lnTo>
                    <a:pt x="301" y="173"/>
                  </a:lnTo>
                  <a:lnTo>
                    <a:pt x="283" y="182"/>
                  </a:lnTo>
                  <a:lnTo>
                    <a:pt x="273" y="191"/>
                  </a:lnTo>
                  <a:lnTo>
                    <a:pt x="255" y="201"/>
                  </a:lnTo>
                  <a:lnTo>
                    <a:pt x="246" y="201"/>
                  </a:lnTo>
                  <a:lnTo>
                    <a:pt x="228" y="201"/>
                  </a:lnTo>
                  <a:lnTo>
                    <a:pt x="228" y="210"/>
                  </a:lnTo>
                  <a:lnTo>
                    <a:pt x="219" y="210"/>
                  </a:lnTo>
                  <a:lnTo>
                    <a:pt x="210" y="210"/>
                  </a:lnTo>
                  <a:lnTo>
                    <a:pt x="210" y="219"/>
                  </a:lnTo>
                  <a:lnTo>
                    <a:pt x="201" y="219"/>
                  </a:lnTo>
                  <a:lnTo>
                    <a:pt x="191" y="228"/>
                  </a:lnTo>
                  <a:lnTo>
                    <a:pt x="182" y="237"/>
                  </a:lnTo>
                  <a:lnTo>
                    <a:pt x="173" y="246"/>
                  </a:lnTo>
                  <a:lnTo>
                    <a:pt x="164" y="246"/>
                  </a:lnTo>
                  <a:lnTo>
                    <a:pt x="146" y="264"/>
                  </a:lnTo>
                  <a:lnTo>
                    <a:pt x="146" y="273"/>
                  </a:lnTo>
                  <a:lnTo>
                    <a:pt x="137" y="292"/>
                  </a:lnTo>
                  <a:lnTo>
                    <a:pt x="128" y="301"/>
                  </a:lnTo>
                  <a:lnTo>
                    <a:pt x="119" y="319"/>
                  </a:lnTo>
                  <a:lnTo>
                    <a:pt x="119" y="328"/>
                  </a:lnTo>
                  <a:lnTo>
                    <a:pt x="119" y="337"/>
                  </a:lnTo>
                  <a:lnTo>
                    <a:pt x="110" y="337"/>
                  </a:lnTo>
                  <a:lnTo>
                    <a:pt x="110" y="346"/>
                  </a:lnTo>
                  <a:lnTo>
                    <a:pt x="110" y="355"/>
                  </a:lnTo>
                  <a:lnTo>
                    <a:pt x="100" y="365"/>
                  </a:lnTo>
                  <a:lnTo>
                    <a:pt x="100" y="383"/>
                  </a:lnTo>
                  <a:lnTo>
                    <a:pt x="100" y="401"/>
                  </a:lnTo>
                  <a:lnTo>
                    <a:pt x="100" y="419"/>
                  </a:lnTo>
                  <a:lnTo>
                    <a:pt x="100" y="428"/>
                  </a:lnTo>
                  <a:lnTo>
                    <a:pt x="91" y="447"/>
                  </a:lnTo>
                  <a:lnTo>
                    <a:pt x="91" y="456"/>
                  </a:lnTo>
                  <a:lnTo>
                    <a:pt x="100" y="474"/>
                  </a:lnTo>
                  <a:lnTo>
                    <a:pt x="100" y="483"/>
                  </a:lnTo>
                  <a:lnTo>
                    <a:pt x="110" y="501"/>
                  </a:lnTo>
                  <a:lnTo>
                    <a:pt x="110" y="519"/>
                  </a:lnTo>
                  <a:lnTo>
                    <a:pt x="119" y="529"/>
                  </a:lnTo>
                  <a:lnTo>
                    <a:pt x="119" y="538"/>
                  </a:lnTo>
                  <a:lnTo>
                    <a:pt x="119" y="547"/>
                  </a:lnTo>
                  <a:lnTo>
                    <a:pt x="119" y="556"/>
                  </a:lnTo>
                  <a:lnTo>
                    <a:pt x="119" y="565"/>
                  </a:lnTo>
                  <a:lnTo>
                    <a:pt x="119" y="583"/>
                  </a:lnTo>
                  <a:lnTo>
                    <a:pt x="110" y="583"/>
                  </a:lnTo>
                  <a:lnTo>
                    <a:pt x="110" y="601"/>
                  </a:lnTo>
                  <a:lnTo>
                    <a:pt x="110" y="610"/>
                  </a:lnTo>
                  <a:lnTo>
                    <a:pt x="100" y="620"/>
                  </a:lnTo>
                  <a:lnTo>
                    <a:pt x="100" y="629"/>
                  </a:lnTo>
                  <a:lnTo>
                    <a:pt x="91" y="647"/>
                  </a:lnTo>
                  <a:lnTo>
                    <a:pt x="91" y="656"/>
                  </a:lnTo>
                  <a:lnTo>
                    <a:pt x="100" y="665"/>
                  </a:lnTo>
                  <a:lnTo>
                    <a:pt x="100" y="674"/>
                  </a:lnTo>
                  <a:lnTo>
                    <a:pt x="100" y="683"/>
                  </a:lnTo>
                  <a:lnTo>
                    <a:pt x="100" y="692"/>
                  </a:lnTo>
                  <a:lnTo>
                    <a:pt x="100" y="702"/>
                  </a:lnTo>
                  <a:lnTo>
                    <a:pt x="91" y="720"/>
                  </a:lnTo>
                  <a:lnTo>
                    <a:pt x="91" y="729"/>
                  </a:lnTo>
                  <a:lnTo>
                    <a:pt x="73" y="747"/>
                  </a:lnTo>
                  <a:lnTo>
                    <a:pt x="55" y="747"/>
                  </a:lnTo>
                  <a:lnTo>
                    <a:pt x="37" y="756"/>
                  </a:lnTo>
                  <a:lnTo>
                    <a:pt x="37" y="765"/>
                  </a:lnTo>
                  <a:lnTo>
                    <a:pt x="28" y="774"/>
                  </a:lnTo>
                  <a:lnTo>
                    <a:pt x="18" y="774"/>
                  </a:lnTo>
                  <a:lnTo>
                    <a:pt x="18" y="784"/>
                  </a:lnTo>
                  <a:lnTo>
                    <a:pt x="18" y="793"/>
                  </a:lnTo>
                  <a:lnTo>
                    <a:pt x="9" y="802"/>
                  </a:lnTo>
                  <a:lnTo>
                    <a:pt x="9" y="811"/>
                  </a:lnTo>
                  <a:lnTo>
                    <a:pt x="0" y="820"/>
                  </a:lnTo>
                  <a:lnTo>
                    <a:pt x="0" y="829"/>
                  </a:lnTo>
                  <a:lnTo>
                    <a:pt x="0" y="847"/>
                  </a:lnTo>
                  <a:lnTo>
                    <a:pt x="0" y="866"/>
                  </a:lnTo>
                  <a:lnTo>
                    <a:pt x="0" y="875"/>
                  </a:lnTo>
                  <a:lnTo>
                    <a:pt x="0" y="884"/>
                  </a:lnTo>
                  <a:lnTo>
                    <a:pt x="0" y="893"/>
                  </a:lnTo>
                  <a:lnTo>
                    <a:pt x="9" y="911"/>
                  </a:lnTo>
                  <a:lnTo>
                    <a:pt x="18" y="929"/>
                  </a:lnTo>
                  <a:lnTo>
                    <a:pt x="28" y="957"/>
                  </a:lnTo>
                  <a:lnTo>
                    <a:pt x="28" y="975"/>
                  </a:lnTo>
                  <a:lnTo>
                    <a:pt x="37" y="1002"/>
                  </a:lnTo>
                  <a:lnTo>
                    <a:pt x="37" y="1020"/>
                  </a:lnTo>
                  <a:lnTo>
                    <a:pt x="37" y="1039"/>
                  </a:lnTo>
                  <a:lnTo>
                    <a:pt x="37" y="1048"/>
                  </a:lnTo>
                  <a:lnTo>
                    <a:pt x="37" y="1057"/>
                  </a:lnTo>
                  <a:lnTo>
                    <a:pt x="37" y="1066"/>
                  </a:lnTo>
                  <a:lnTo>
                    <a:pt x="46" y="1084"/>
                  </a:lnTo>
                  <a:lnTo>
                    <a:pt x="46" y="1102"/>
                  </a:lnTo>
                  <a:lnTo>
                    <a:pt x="46" y="1111"/>
                  </a:lnTo>
                  <a:lnTo>
                    <a:pt x="46" y="1121"/>
                  </a:lnTo>
                  <a:lnTo>
                    <a:pt x="46" y="1130"/>
                  </a:lnTo>
                  <a:lnTo>
                    <a:pt x="55" y="1157"/>
                  </a:lnTo>
                  <a:lnTo>
                    <a:pt x="55" y="1175"/>
                  </a:lnTo>
                  <a:lnTo>
                    <a:pt x="55" y="1212"/>
                  </a:lnTo>
                  <a:lnTo>
                    <a:pt x="55" y="1230"/>
                  </a:lnTo>
                  <a:lnTo>
                    <a:pt x="55" y="1257"/>
                  </a:lnTo>
                  <a:lnTo>
                    <a:pt x="55" y="1275"/>
                  </a:lnTo>
                  <a:lnTo>
                    <a:pt x="55" y="1303"/>
                  </a:lnTo>
                  <a:lnTo>
                    <a:pt x="55" y="1312"/>
                  </a:lnTo>
                  <a:lnTo>
                    <a:pt x="55" y="1321"/>
                  </a:lnTo>
                  <a:lnTo>
                    <a:pt x="55" y="1330"/>
                  </a:lnTo>
                  <a:lnTo>
                    <a:pt x="55" y="1348"/>
                  </a:lnTo>
                  <a:lnTo>
                    <a:pt x="55" y="1366"/>
                  </a:lnTo>
                  <a:lnTo>
                    <a:pt x="55" y="1376"/>
                  </a:lnTo>
                  <a:lnTo>
                    <a:pt x="55" y="1385"/>
                  </a:lnTo>
                  <a:lnTo>
                    <a:pt x="55" y="1394"/>
                  </a:lnTo>
                  <a:lnTo>
                    <a:pt x="46" y="1412"/>
                  </a:lnTo>
                  <a:lnTo>
                    <a:pt x="46" y="1430"/>
                  </a:lnTo>
                  <a:lnTo>
                    <a:pt x="46" y="1448"/>
                  </a:lnTo>
                  <a:lnTo>
                    <a:pt x="37" y="1458"/>
                  </a:lnTo>
                  <a:lnTo>
                    <a:pt x="37" y="1476"/>
                  </a:lnTo>
                  <a:lnTo>
                    <a:pt x="37" y="1485"/>
                  </a:lnTo>
                  <a:lnTo>
                    <a:pt x="28" y="1503"/>
                  </a:lnTo>
                  <a:lnTo>
                    <a:pt x="28" y="1512"/>
                  </a:lnTo>
                  <a:lnTo>
                    <a:pt x="37" y="1540"/>
                  </a:lnTo>
                  <a:lnTo>
                    <a:pt x="37" y="1558"/>
                  </a:lnTo>
                  <a:lnTo>
                    <a:pt x="37" y="1585"/>
                  </a:lnTo>
                  <a:lnTo>
                    <a:pt x="37" y="1594"/>
                  </a:lnTo>
                  <a:lnTo>
                    <a:pt x="37" y="1612"/>
                  </a:lnTo>
                  <a:lnTo>
                    <a:pt x="46" y="1622"/>
                  </a:lnTo>
                  <a:lnTo>
                    <a:pt x="55" y="1640"/>
                  </a:lnTo>
                  <a:lnTo>
                    <a:pt x="64" y="1649"/>
                  </a:lnTo>
                  <a:lnTo>
                    <a:pt x="91" y="1676"/>
                  </a:lnTo>
                  <a:lnTo>
                    <a:pt x="100" y="1685"/>
                  </a:lnTo>
                  <a:lnTo>
                    <a:pt x="128" y="1694"/>
                  </a:lnTo>
                  <a:lnTo>
                    <a:pt x="137" y="1694"/>
                  </a:lnTo>
                  <a:lnTo>
                    <a:pt x="155" y="1704"/>
                  </a:lnTo>
                  <a:lnTo>
                    <a:pt x="173" y="1713"/>
                  </a:lnTo>
                  <a:lnTo>
                    <a:pt x="201" y="1722"/>
                  </a:lnTo>
                  <a:lnTo>
                    <a:pt x="219" y="1722"/>
                  </a:lnTo>
                  <a:lnTo>
                    <a:pt x="255" y="1731"/>
                  </a:lnTo>
                  <a:lnTo>
                    <a:pt x="273" y="1731"/>
                  </a:lnTo>
                  <a:lnTo>
                    <a:pt x="301" y="1731"/>
                  </a:lnTo>
                  <a:lnTo>
                    <a:pt x="310" y="1731"/>
                  </a:lnTo>
                  <a:lnTo>
                    <a:pt x="346" y="1731"/>
                  </a:lnTo>
                  <a:lnTo>
                    <a:pt x="365" y="1731"/>
                  </a:lnTo>
                  <a:lnTo>
                    <a:pt x="392" y="1731"/>
                  </a:lnTo>
                  <a:lnTo>
                    <a:pt x="410" y="1731"/>
                  </a:lnTo>
                  <a:lnTo>
                    <a:pt x="437" y="1722"/>
                  </a:lnTo>
                  <a:lnTo>
                    <a:pt x="456" y="1722"/>
                  </a:lnTo>
                  <a:lnTo>
                    <a:pt x="483" y="1722"/>
                  </a:lnTo>
                  <a:lnTo>
                    <a:pt x="492" y="1713"/>
                  </a:lnTo>
                  <a:lnTo>
                    <a:pt x="510" y="1713"/>
                  </a:lnTo>
                  <a:lnTo>
                    <a:pt x="519" y="1713"/>
                  </a:lnTo>
                  <a:lnTo>
                    <a:pt x="538" y="1713"/>
                  </a:lnTo>
                  <a:lnTo>
                    <a:pt x="556" y="1713"/>
                  </a:lnTo>
                  <a:lnTo>
                    <a:pt x="565" y="1713"/>
                  </a:lnTo>
                  <a:lnTo>
                    <a:pt x="574" y="1713"/>
                  </a:lnTo>
                  <a:lnTo>
                    <a:pt x="583" y="1713"/>
                  </a:lnTo>
                  <a:lnTo>
                    <a:pt x="601" y="1704"/>
                  </a:lnTo>
                  <a:lnTo>
                    <a:pt x="620" y="1704"/>
                  </a:lnTo>
                  <a:lnTo>
                    <a:pt x="647" y="1694"/>
                  </a:lnTo>
                  <a:lnTo>
                    <a:pt x="656" y="1685"/>
                  </a:lnTo>
                  <a:lnTo>
                    <a:pt x="674" y="1667"/>
                  </a:lnTo>
                  <a:lnTo>
                    <a:pt x="683" y="1667"/>
                  </a:lnTo>
                  <a:lnTo>
                    <a:pt x="702" y="1667"/>
                  </a:lnTo>
                  <a:lnTo>
                    <a:pt x="702" y="1658"/>
                  </a:lnTo>
                  <a:lnTo>
                    <a:pt x="720" y="1658"/>
                  </a:lnTo>
                  <a:lnTo>
                    <a:pt x="729" y="1658"/>
                  </a:lnTo>
                  <a:lnTo>
                    <a:pt x="738" y="1658"/>
                  </a:lnTo>
                  <a:lnTo>
                    <a:pt x="747" y="1658"/>
                  </a:lnTo>
                  <a:lnTo>
                    <a:pt x="765" y="1658"/>
                  </a:lnTo>
                  <a:lnTo>
                    <a:pt x="783" y="1658"/>
                  </a:lnTo>
                  <a:lnTo>
                    <a:pt x="802" y="1667"/>
                  </a:lnTo>
                  <a:lnTo>
                    <a:pt x="811" y="1667"/>
                  </a:lnTo>
                  <a:lnTo>
                    <a:pt x="820" y="1667"/>
                  </a:lnTo>
                  <a:lnTo>
                    <a:pt x="829" y="1667"/>
                  </a:lnTo>
                  <a:lnTo>
                    <a:pt x="847" y="1676"/>
                  </a:lnTo>
                  <a:lnTo>
                    <a:pt x="865" y="1676"/>
                  </a:lnTo>
                  <a:lnTo>
                    <a:pt x="875" y="1676"/>
                  </a:lnTo>
                  <a:lnTo>
                    <a:pt x="884" y="1676"/>
                  </a:lnTo>
                  <a:lnTo>
                    <a:pt x="893" y="1676"/>
                  </a:lnTo>
                  <a:lnTo>
                    <a:pt x="920" y="1685"/>
                  </a:lnTo>
                  <a:lnTo>
                    <a:pt x="938" y="1694"/>
                  </a:lnTo>
                  <a:lnTo>
                    <a:pt x="975" y="1704"/>
                  </a:lnTo>
                  <a:lnTo>
                    <a:pt x="993" y="1704"/>
                  </a:lnTo>
                  <a:lnTo>
                    <a:pt x="1020" y="1713"/>
                  </a:lnTo>
                  <a:lnTo>
                    <a:pt x="1029" y="1713"/>
                  </a:lnTo>
                  <a:lnTo>
                    <a:pt x="1048" y="1722"/>
                  </a:lnTo>
                  <a:lnTo>
                    <a:pt x="1057" y="1722"/>
                  </a:lnTo>
                  <a:lnTo>
                    <a:pt x="1075" y="1722"/>
                  </a:lnTo>
                  <a:lnTo>
                    <a:pt x="1093" y="1731"/>
                  </a:lnTo>
                  <a:lnTo>
                    <a:pt x="1111" y="1731"/>
                  </a:lnTo>
                  <a:lnTo>
                    <a:pt x="1120" y="1731"/>
                  </a:lnTo>
                  <a:lnTo>
                    <a:pt x="1148" y="1722"/>
                  </a:lnTo>
                  <a:lnTo>
                    <a:pt x="1166" y="1722"/>
                  </a:lnTo>
                  <a:lnTo>
                    <a:pt x="1193" y="1722"/>
                  </a:lnTo>
                  <a:lnTo>
                    <a:pt x="1202" y="1713"/>
                  </a:lnTo>
                  <a:lnTo>
                    <a:pt x="1230" y="1713"/>
                  </a:lnTo>
                  <a:lnTo>
                    <a:pt x="1248" y="1713"/>
                  </a:lnTo>
                  <a:lnTo>
                    <a:pt x="1275" y="1704"/>
                  </a:lnTo>
                  <a:lnTo>
                    <a:pt x="1284" y="1694"/>
                  </a:lnTo>
                  <a:lnTo>
                    <a:pt x="1321" y="1667"/>
                  </a:lnTo>
                  <a:lnTo>
                    <a:pt x="1339" y="1649"/>
                  </a:lnTo>
                  <a:lnTo>
                    <a:pt x="1357" y="1622"/>
                  </a:lnTo>
                  <a:lnTo>
                    <a:pt x="1366" y="1603"/>
                  </a:lnTo>
                  <a:lnTo>
                    <a:pt x="1385" y="1567"/>
                  </a:lnTo>
                  <a:lnTo>
                    <a:pt x="1394" y="1549"/>
                  </a:lnTo>
                  <a:lnTo>
                    <a:pt x="1403" y="1512"/>
                  </a:lnTo>
                  <a:lnTo>
                    <a:pt x="1412" y="1485"/>
                  </a:lnTo>
                  <a:lnTo>
                    <a:pt x="1421" y="1448"/>
                  </a:lnTo>
                  <a:lnTo>
                    <a:pt x="1421" y="1439"/>
                  </a:lnTo>
                  <a:lnTo>
                    <a:pt x="1421" y="1412"/>
                  </a:lnTo>
                  <a:lnTo>
                    <a:pt x="1421" y="1394"/>
                  </a:lnTo>
                  <a:lnTo>
                    <a:pt x="1421" y="1376"/>
                  </a:lnTo>
                  <a:lnTo>
                    <a:pt x="1421" y="1366"/>
                  </a:lnTo>
                  <a:lnTo>
                    <a:pt x="1421" y="1357"/>
                  </a:lnTo>
                  <a:lnTo>
                    <a:pt x="1421" y="1339"/>
                  </a:lnTo>
                  <a:lnTo>
                    <a:pt x="1430" y="1339"/>
                  </a:lnTo>
                  <a:lnTo>
                    <a:pt x="1430" y="1330"/>
                  </a:lnTo>
                  <a:lnTo>
                    <a:pt x="1430" y="1321"/>
                  </a:lnTo>
                  <a:lnTo>
                    <a:pt x="1439" y="1303"/>
                  </a:lnTo>
                  <a:lnTo>
                    <a:pt x="1448" y="1294"/>
                  </a:lnTo>
                  <a:lnTo>
                    <a:pt x="1467" y="1275"/>
                  </a:lnTo>
                  <a:lnTo>
                    <a:pt x="1467" y="1266"/>
                  </a:lnTo>
                  <a:lnTo>
                    <a:pt x="1485" y="1248"/>
                  </a:lnTo>
                  <a:lnTo>
                    <a:pt x="1494" y="1248"/>
                  </a:lnTo>
                  <a:lnTo>
                    <a:pt x="1512" y="1230"/>
                  </a:lnTo>
                  <a:lnTo>
                    <a:pt x="1521" y="1221"/>
                  </a:lnTo>
                  <a:lnTo>
                    <a:pt x="1530" y="1203"/>
                  </a:lnTo>
                  <a:lnTo>
                    <a:pt x="1539" y="1193"/>
                  </a:lnTo>
                  <a:lnTo>
                    <a:pt x="1558" y="1184"/>
                  </a:lnTo>
                  <a:lnTo>
                    <a:pt x="1558" y="1175"/>
                  </a:lnTo>
                  <a:lnTo>
                    <a:pt x="1567" y="1157"/>
                  </a:lnTo>
                  <a:lnTo>
                    <a:pt x="1576" y="1157"/>
                  </a:lnTo>
                  <a:lnTo>
                    <a:pt x="1585" y="1148"/>
                  </a:lnTo>
                  <a:lnTo>
                    <a:pt x="1594" y="1139"/>
                  </a:lnTo>
                  <a:lnTo>
                    <a:pt x="1612" y="1121"/>
                  </a:lnTo>
                  <a:lnTo>
                    <a:pt x="1631" y="1111"/>
                  </a:lnTo>
                  <a:lnTo>
                    <a:pt x="1649" y="1093"/>
                  </a:lnTo>
                  <a:lnTo>
                    <a:pt x="1658" y="1075"/>
                  </a:lnTo>
                  <a:lnTo>
                    <a:pt x="1676" y="1048"/>
                  </a:lnTo>
                  <a:lnTo>
                    <a:pt x="1685" y="1039"/>
                  </a:lnTo>
                  <a:lnTo>
                    <a:pt x="1685" y="1020"/>
                  </a:lnTo>
                  <a:lnTo>
                    <a:pt x="1685" y="1011"/>
                  </a:lnTo>
                  <a:lnTo>
                    <a:pt x="1685" y="993"/>
                  </a:lnTo>
                  <a:lnTo>
                    <a:pt x="1685" y="975"/>
                  </a:lnTo>
                  <a:lnTo>
                    <a:pt x="1685" y="966"/>
                  </a:lnTo>
                  <a:lnTo>
                    <a:pt x="1694" y="957"/>
                  </a:lnTo>
                  <a:lnTo>
                    <a:pt x="1703" y="948"/>
                  </a:lnTo>
                  <a:lnTo>
                    <a:pt x="1712" y="938"/>
                  </a:lnTo>
                  <a:lnTo>
                    <a:pt x="1712" y="929"/>
                  </a:lnTo>
                  <a:lnTo>
                    <a:pt x="1731" y="929"/>
                  </a:lnTo>
                  <a:lnTo>
                    <a:pt x="1740" y="929"/>
                  </a:lnTo>
                  <a:lnTo>
                    <a:pt x="1749" y="929"/>
                  </a:lnTo>
                  <a:lnTo>
                    <a:pt x="1758" y="929"/>
                  </a:lnTo>
                  <a:lnTo>
                    <a:pt x="1776" y="920"/>
                  </a:lnTo>
                  <a:lnTo>
                    <a:pt x="1794" y="911"/>
                  </a:lnTo>
                  <a:lnTo>
                    <a:pt x="1831" y="902"/>
                  </a:lnTo>
                  <a:lnTo>
                    <a:pt x="1840" y="893"/>
                  </a:lnTo>
                  <a:lnTo>
                    <a:pt x="1876" y="893"/>
                  </a:lnTo>
                  <a:lnTo>
                    <a:pt x="1895" y="893"/>
                  </a:lnTo>
                  <a:lnTo>
                    <a:pt x="1922" y="893"/>
                  </a:lnTo>
                  <a:lnTo>
                    <a:pt x="1940" y="884"/>
                  </a:lnTo>
                  <a:lnTo>
                    <a:pt x="1967" y="875"/>
                  </a:lnTo>
                  <a:lnTo>
                    <a:pt x="1986" y="866"/>
                  </a:lnTo>
                  <a:lnTo>
                    <a:pt x="2013" y="856"/>
                  </a:lnTo>
                  <a:lnTo>
                    <a:pt x="2022" y="847"/>
                  </a:lnTo>
                  <a:lnTo>
                    <a:pt x="2040" y="838"/>
                  </a:lnTo>
                  <a:lnTo>
                    <a:pt x="2049" y="838"/>
                  </a:lnTo>
                  <a:lnTo>
                    <a:pt x="2068" y="838"/>
                  </a:lnTo>
                  <a:lnTo>
                    <a:pt x="2068" y="829"/>
                  </a:lnTo>
                  <a:lnTo>
                    <a:pt x="2086" y="829"/>
                  </a:lnTo>
                  <a:lnTo>
                    <a:pt x="2095" y="829"/>
                  </a:lnTo>
                  <a:lnTo>
                    <a:pt x="2104" y="820"/>
                  </a:lnTo>
                  <a:lnTo>
                    <a:pt x="2113" y="820"/>
                  </a:lnTo>
                  <a:lnTo>
                    <a:pt x="2131" y="811"/>
                  </a:lnTo>
                  <a:lnTo>
                    <a:pt x="2141" y="802"/>
                  </a:lnTo>
                  <a:lnTo>
                    <a:pt x="2159" y="793"/>
                  </a:lnTo>
                  <a:lnTo>
                    <a:pt x="2168" y="784"/>
                  </a:lnTo>
                  <a:lnTo>
                    <a:pt x="2186" y="784"/>
                  </a:lnTo>
                  <a:lnTo>
                    <a:pt x="2195" y="784"/>
                  </a:lnTo>
                  <a:lnTo>
                    <a:pt x="2213" y="774"/>
                  </a:lnTo>
                  <a:lnTo>
                    <a:pt x="2223" y="774"/>
                  </a:lnTo>
                  <a:lnTo>
                    <a:pt x="2250" y="765"/>
                  </a:lnTo>
                  <a:lnTo>
                    <a:pt x="2259" y="756"/>
                  </a:lnTo>
                  <a:lnTo>
                    <a:pt x="2286" y="747"/>
                  </a:lnTo>
                  <a:lnTo>
                    <a:pt x="2295" y="738"/>
                  </a:lnTo>
                  <a:lnTo>
                    <a:pt x="2314" y="738"/>
                  </a:lnTo>
                  <a:lnTo>
                    <a:pt x="2332" y="738"/>
                  </a:lnTo>
                  <a:lnTo>
                    <a:pt x="2350" y="729"/>
                  </a:lnTo>
                  <a:lnTo>
                    <a:pt x="2359" y="729"/>
                  </a:lnTo>
                  <a:lnTo>
                    <a:pt x="2386" y="720"/>
                  </a:lnTo>
                  <a:lnTo>
                    <a:pt x="2396" y="720"/>
                  </a:lnTo>
                  <a:lnTo>
                    <a:pt x="2414" y="720"/>
                  </a:lnTo>
                  <a:lnTo>
                    <a:pt x="2432" y="720"/>
                  </a:lnTo>
                  <a:lnTo>
                    <a:pt x="2441" y="729"/>
                  </a:lnTo>
                  <a:lnTo>
                    <a:pt x="2450" y="729"/>
                  </a:lnTo>
                  <a:lnTo>
                    <a:pt x="2459" y="729"/>
                  </a:lnTo>
                  <a:lnTo>
                    <a:pt x="2478" y="720"/>
                  </a:lnTo>
                  <a:lnTo>
                    <a:pt x="2487" y="720"/>
                  </a:lnTo>
                  <a:lnTo>
                    <a:pt x="2505" y="720"/>
                  </a:lnTo>
                  <a:lnTo>
                    <a:pt x="2514" y="720"/>
                  </a:lnTo>
                  <a:lnTo>
                    <a:pt x="2532" y="720"/>
                  </a:lnTo>
                  <a:lnTo>
                    <a:pt x="2541" y="720"/>
                  </a:lnTo>
                  <a:lnTo>
                    <a:pt x="2560" y="711"/>
                  </a:lnTo>
                  <a:lnTo>
                    <a:pt x="2569" y="711"/>
                  </a:lnTo>
                  <a:lnTo>
                    <a:pt x="2596" y="702"/>
                  </a:lnTo>
                  <a:lnTo>
                    <a:pt x="2605" y="692"/>
                  </a:lnTo>
                  <a:lnTo>
                    <a:pt x="2632" y="683"/>
                  </a:lnTo>
                  <a:lnTo>
                    <a:pt x="2641" y="674"/>
                  </a:lnTo>
                  <a:lnTo>
                    <a:pt x="2660" y="665"/>
                  </a:lnTo>
                  <a:lnTo>
                    <a:pt x="2669" y="665"/>
                  </a:lnTo>
                  <a:lnTo>
                    <a:pt x="2687" y="656"/>
                  </a:lnTo>
                  <a:lnTo>
                    <a:pt x="2696" y="647"/>
                  </a:lnTo>
                  <a:lnTo>
                    <a:pt x="2705" y="638"/>
                  </a:lnTo>
                  <a:lnTo>
                    <a:pt x="2714" y="629"/>
                  </a:lnTo>
                  <a:lnTo>
                    <a:pt x="2733" y="620"/>
                  </a:lnTo>
                  <a:lnTo>
                    <a:pt x="2733" y="610"/>
                  </a:lnTo>
                  <a:lnTo>
                    <a:pt x="2751" y="592"/>
                  </a:lnTo>
                  <a:lnTo>
                    <a:pt x="2760" y="592"/>
                  </a:lnTo>
                  <a:lnTo>
                    <a:pt x="2769" y="574"/>
                  </a:lnTo>
                  <a:lnTo>
                    <a:pt x="2769" y="565"/>
                  </a:lnTo>
                  <a:lnTo>
                    <a:pt x="2778" y="538"/>
                  </a:lnTo>
                  <a:lnTo>
                    <a:pt x="2778" y="529"/>
                  </a:lnTo>
                  <a:lnTo>
                    <a:pt x="2787" y="519"/>
                  </a:lnTo>
                  <a:lnTo>
                    <a:pt x="2787" y="510"/>
                  </a:lnTo>
                  <a:lnTo>
                    <a:pt x="2787" y="492"/>
                  </a:lnTo>
                  <a:lnTo>
                    <a:pt x="2787" y="483"/>
                  </a:lnTo>
                  <a:lnTo>
                    <a:pt x="2778" y="465"/>
                  </a:lnTo>
                  <a:lnTo>
                    <a:pt x="2778" y="456"/>
                  </a:lnTo>
                  <a:lnTo>
                    <a:pt x="2769" y="437"/>
                  </a:lnTo>
                  <a:lnTo>
                    <a:pt x="2769" y="428"/>
                  </a:lnTo>
                  <a:lnTo>
                    <a:pt x="2769" y="419"/>
                  </a:lnTo>
                  <a:lnTo>
                    <a:pt x="2769" y="410"/>
                  </a:lnTo>
                  <a:lnTo>
                    <a:pt x="2769" y="392"/>
                  </a:lnTo>
                  <a:lnTo>
                    <a:pt x="2760" y="374"/>
                  </a:lnTo>
                  <a:lnTo>
                    <a:pt x="2751" y="365"/>
                  </a:lnTo>
                  <a:lnTo>
                    <a:pt x="2742" y="355"/>
                  </a:lnTo>
                  <a:close/>
                </a:path>
              </a:pathLst>
            </a:custGeom>
            <a:gradFill rotWithShape="0">
              <a:gsLst>
                <a:gs pos="0">
                  <a:srgbClr val="969696"/>
                </a:gs>
                <a:gs pos="50000">
                  <a:srgbClr val="5F5F5F"/>
                </a:gs>
                <a:gs pos="100000">
                  <a:srgbClr val="969696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5547" name="Group 88"/>
            <p:cNvGrpSpPr>
              <a:grpSpLocks noChangeAspect="1"/>
            </p:cNvGrpSpPr>
            <p:nvPr/>
          </p:nvGrpSpPr>
          <p:grpSpPr bwMode="auto">
            <a:xfrm>
              <a:off x="4356" y="3685"/>
              <a:ext cx="1373" cy="55"/>
              <a:chOff x="336" y="2784"/>
              <a:chExt cx="2256" cy="96"/>
            </a:xfrm>
          </p:grpSpPr>
          <p:sp>
            <p:nvSpPr>
              <p:cNvPr id="65631" name="Rectangle 89" descr="右上がり対角線 (太)"/>
              <p:cNvSpPr>
                <a:spLocks noChangeAspect="1" noChangeArrowheads="1"/>
              </p:cNvSpPr>
              <p:nvPr/>
            </p:nvSpPr>
            <p:spPr bwMode="auto">
              <a:xfrm>
                <a:off x="336" y="2784"/>
                <a:ext cx="2256" cy="96"/>
              </a:xfrm>
              <a:prstGeom prst="rect">
                <a:avLst/>
              </a:prstGeom>
              <a:pattFill prst="wdUpDiag">
                <a:fgClr>
                  <a:schemeClr val="bg2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ja-JP" altLang="ja-JP">
                  <a:latin typeface="Calibri" panose="020F0502020204030204" pitchFamily="34" charset="0"/>
                </a:endParaRPr>
              </a:p>
            </p:txBody>
          </p:sp>
          <p:sp>
            <p:nvSpPr>
              <p:cNvPr id="65632" name="Line 90"/>
              <p:cNvSpPr>
                <a:spLocks noChangeAspect="1" noChangeShapeType="1"/>
              </p:cNvSpPr>
              <p:nvPr/>
            </p:nvSpPr>
            <p:spPr bwMode="auto">
              <a:xfrm>
                <a:off x="336" y="2784"/>
                <a:ext cx="2256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5548" name="Group 91"/>
            <p:cNvGrpSpPr>
              <a:grpSpLocks noChangeAspect="1"/>
            </p:cNvGrpSpPr>
            <p:nvPr/>
          </p:nvGrpSpPr>
          <p:grpSpPr bwMode="auto">
            <a:xfrm>
              <a:off x="4528" y="2629"/>
              <a:ext cx="916" cy="534"/>
              <a:chOff x="4312" y="1152"/>
              <a:chExt cx="1121" cy="708"/>
            </a:xfrm>
          </p:grpSpPr>
          <p:sp>
            <p:nvSpPr>
              <p:cNvPr id="65623" name="Freeform 92"/>
              <p:cNvSpPr>
                <a:spLocks noChangeAspect="1"/>
              </p:cNvSpPr>
              <p:nvPr/>
            </p:nvSpPr>
            <p:spPr bwMode="auto">
              <a:xfrm>
                <a:off x="4398" y="1362"/>
                <a:ext cx="934" cy="498"/>
              </a:xfrm>
              <a:custGeom>
                <a:avLst/>
                <a:gdLst>
                  <a:gd name="T0" fmla="*/ 0 w 934"/>
                  <a:gd name="T1" fmla="*/ 498 h 498"/>
                  <a:gd name="T2" fmla="*/ 179 w 934"/>
                  <a:gd name="T3" fmla="*/ 218 h 498"/>
                  <a:gd name="T4" fmla="*/ 257 w 934"/>
                  <a:gd name="T5" fmla="*/ 171 h 498"/>
                  <a:gd name="T6" fmla="*/ 280 w 934"/>
                  <a:gd name="T7" fmla="*/ 156 h 498"/>
                  <a:gd name="T8" fmla="*/ 514 w 934"/>
                  <a:gd name="T9" fmla="*/ 39 h 498"/>
                  <a:gd name="T10" fmla="*/ 623 w 934"/>
                  <a:gd name="T11" fmla="*/ 8 h 498"/>
                  <a:gd name="T12" fmla="*/ 934 w 934"/>
                  <a:gd name="T13" fmla="*/ 0 h 4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34"/>
                  <a:gd name="T22" fmla="*/ 0 h 498"/>
                  <a:gd name="T23" fmla="*/ 934 w 934"/>
                  <a:gd name="T24" fmla="*/ 498 h 4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34" h="498">
                    <a:moveTo>
                      <a:pt x="0" y="498"/>
                    </a:moveTo>
                    <a:cubicBezTo>
                      <a:pt x="42" y="445"/>
                      <a:pt x="123" y="257"/>
                      <a:pt x="179" y="218"/>
                    </a:cubicBezTo>
                    <a:cubicBezTo>
                      <a:pt x="204" y="201"/>
                      <a:pt x="232" y="188"/>
                      <a:pt x="257" y="171"/>
                    </a:cubicBezTo>
                    <a:cubicBezTo>
                      <a:pt x="265" y="166"/>
                      <a:pt x="280" y="156"/>
                      <a:pt x="280" y="156"/>
                    </a:cubicBezTo>
                    <a:cubicBezTo>
                      <a:pt x="333" y="84"/>
                      <a:pt x="433" y="67"/>
                      <a:pt x="514" y="39"/>
                    </a:cubicBezTo>
                    <a:cubicBezTo>
                      <a:pt x="545" y="28"/>
                      <a:pt x="590" y="9"/>
                      <a:pt x="623" y="8"/>
                    </a:cubicBezTo>
                    <a:cubicBezTo>
                      <a:pt x="672" y="6"/>
                      <a:pt x="885" y="0"/>
                      <a:pt x="934" y="0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624" name="Freeform 93"/>
              <p:cNvSpPr>
                <a:spLocks noChangeAspect="1"/>
              </p:cNvSpPr>
              <p:nvPr/>
            </p:nvSpPr>
            <p:spPr bwMode="auto">
              <a:xfrm>
                <a:off x="4733" y="1479"/>
                <a:ext cx="358" cy="63"/>
              </a:xfrm>
              <a:custGeom>
                <a:avLst/>
                <a:gdLst>
                  <a:gd name="T0" fmla="*/ 0 w 358"/>
                  <a:gd name="T1" fmla="*/ 0 h 63"/>
                  <a:gd name="T2" fmla="*/ 202 w 358"/>
                  <a:gd name="T3" fmla="*/ 62 h 63"/>
                  <a:gd name="T4" fmla="*/ 358 w 358"/>
                  <a:gd name="T5" fmla="*/ 23 h 63"/>
                  <a:gd name="T6" fmla="*/ 0 60000 65536"/>
                  <a:gd name="T7" fmla="*/ 0 60000 65536"/>
                  <a:gd name="T8" fmla="*/ 0 60000 65536"/>
                  <a:gd name="T9" fmla="*/ 0 w 358"/>
                  <a:gd name="T10" fmla="*/ 0 h 63"/>
                  <a:gd name="T11" fmla="*/ 358 w 358"/>
                  <a:gd name="T12" fmla="*/ 63 h 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8" h="63">
                    <a:moveTo>
                      <a:pt x="0" y="0"/>
                    </a:moveTo>
                    <a:cubicBezTo>
                      <a:pt x="56" y="42"/>
                      <a:pt x="136" y="39"/>
                      <a:pt x="202" y="62"/>
                    </a:cubicBezTo>
                    <a:cubicBezTo>
                      <a:pt x="255" y="57"/>
                      <a:pt x="318" y="63"/>
                      <a:pt x="358" y="23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625" name="Freeform 94"/>
              <p:cNvSpPr>
                <a:spLocks noChangeAspect="1"/>
              </p:cNvSpPr>
              <p:nvPr/>
            </p:nvSpPr>
            <p:spPr bwMode="auto">
              <a:xfrm>
                <a:off x="4561" y="1206"/>
                <a:ext cx="460" cy="382"/>
              </a:xfrm>
              <a:custGeom>
                <a:avLst/>
                <a:gdLst>
                  <a:gd name="T0" fmla="*/ 0 w 460"/>
                  <a:gd name="T1" fmla="*/ 382 h 382"/>
                  <a:gd name="T2" fmla="*/ 39 w 460"/>
                  <a:gd name="T3" fmla="*/ 304 h 382"/>
                  <a:gd name="T4" fmla="*/ 109 w 460"/>
                  <a:gd name="T5" fmla="*/ 211 h 382"/>
                  <a:gd name="T6" fmla="*/ 148 w 460"/>
                  <a:gd name="T7" fmla="*/ 164 h 382"/>
                  <a:gd name="T8" fmla="*/ 203 w 460"/>
                  <a:gd name="T9" fmla="*/ 133 h 382"/>
                  <a:gd name="T10" fmla="*/ 460 w 460"/>
                  <a:gd name="T11" fmla="*/ 0 h 38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0"/>
                  <a:gd name="T19" fmla="*/ 0 h 382"/>
                  <a:gd name="T20" fmla="*/ 460 w 460"/>
                  <a:gd name="T21" fmla="*/ 382 h 38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0" h="382">
                    <a:moveTo>
                      <a:pt x="0" y="382"/>
                    </a:moveTo>
                    <a:cubicBezTo>
                      <a:pt x="14" y="355"/>
                      <a:pt x="23" y="329"/>
                      <a:pt x="39" y="304"/>
                    </a:cubicBezTo>
                    <a:cubicBezTo>
                      <a:pt x="52" y="254"/>
                      <a:pt x="78" y="248"/>
                      <a:pt x="109" y="211"/>
                    </a:cubicBezTo>
                    <a:cubicBezTo>
                      <a:pt x="129" y="187"/>
                      <a:pt x="120" y="184"/>
                      <a:pt x="148" y="164"/>
                    </a:cubicBezTo>
                    <a:cubicBezTo>
                      <a:pt x="183" y="138"/>
                      <a:pt x="172" y="158"/>
                      <a:pt x="203" y="133"/>
                    </a:cubicBezTo>
                    <a:cubicBezTo>
                      <a:pt x="268" y="79"/>
                      <a:pt x="368" y="0"/>
                      <a:pt x="460" y="0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626" name="Freeform 95"/>
              <p:cNvSpPr>
                <a:spLocks noChangeAspect="1"/>
              </p:cNvSpPr>
              <p:nvPr/>
            </p:nvSpPr>
            <p:spPr bwMode="auto">
              <a:xfrm>
                <a:off x="4935" y="1222"/>
                <a:ext cx="389" cy="164"/>
              </a:xfrm>
              <a:custGeom>
                <a:avLst/>
                <a:gdLst>
                  <a:gd name="T0" fmla="*/ 0 w 389"/>
                  <a:gd name="T1" fmla="*/ 164 h 164"/>
                  <a:gd name="T2" fmla="*/ 202 w 389"/>
                  <a:gd name="T3" fmla="*/ 23 h 164"/>
                  <a:gd name="T4" fmla="*/ 288 w 389"/>
                  <a:gd name="T5" fmla="*/ 0 h 164"/>
                  <a:gd name="T6" fmla="*/ 389 w 389"/>
                  <a:gd name="T7" fmla="*/ 8 h 1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9"/>
                  <a:gd name="T13" fmla="*/ 0 h 164"/>
                  <a:gd name="T14" fmla="*/ 389 w 389"/>
                  <a:gd name="T15" fmla="*/ 164 h 1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9" h="164">
                    <a:moveTo>
                      <a:pt x="0" y="164"/>
                    </a:moveTo>
                    <a:cubicBezTo>
                      <a:pt x="59" y="115"/>
                      <a:pt x="127" y="51"/>
                      <a:pt x="202" y="23"/>
                    </a:cubicBezTo>
                    <a:cubicBezTo>
                      <a:pt x="229" y="13"/>
                      <a:pt x="260" y="10"/>
                      <a:pt x="288" y="0"/>
                    </a:cubicBezTo>
                    <a:cubicBezTo>
                      <a:pt x="384" y="8"/>
                      <a:pt x="350" y="8"/>
                      <a:pt x="389" y="8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627" name="Freeform 96"/>
              <p:cNvSpPr>
                <a:spLocks noChangeAspect="1"/>
              </p:cNvSpPr>
              <p:nvPr/>
            </p:nvSpPr>
            <p:spPr bwMode="auto">
              <a:xfrm>
                <a:off x="4437" y="1152"/>
                <a:ext cx="269" cy="226"/>
              </a:xfrm>
              <a:custGeom>
                <a:avLst/>
                <a:gdLst>
                  <a:gd name="T0" fmla="*/ 264 w 269"/>
                  <a:gd name="T1" fmla="*/ 226 h 226"/>
                  <a:gd name="T2" fmla="*/ 218 w 269"/>
                  <a:gd name="T3" fmla="*/ 125 h 226"/>
                  <a:gd name="T4" fmla="*/ 148 w 269"/>
                  <a:gd name="T5" fmla="*/ 70 h 226"/>
                  <a:gd name="T6" fmla="*/ 0 w 269"/>
                  <a:gd name="T7" fmla="*/ 0 h 2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9"/>
                  <a:gd name="T13" fmla="*/ 0 h 226"/>
                  <a:gd name="T14" fmla="*/ 269 w 269"/>
                  <a:gd name="T15" fmla="*/ 226 h 2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9" h="226">
                    <a:moveTo>
                      <a:pt x="264" y="226"/>
                    </a:moveTo>
                    <a:cubicBezTo>
                      <a:pt x="259" y="174"/>
                      <a:pt x="269" y="140"/>
                      <a:pt x="218" y="125"/>
                    </a:cubicBezTo>
                    <a:cubicBezTo>
                      <a:pt x="198" y="105"/>
                      <a:pt x="175" y="79"/>
                      <a:pt x="148" y="70"/>
                    </a:cubicBezTo>
                    <a:cubicBezTo>
                      <a:pt x="132" y="64"/>
                      <a:pt x="15" y="15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628" name="Freeform 97"/>
              <p:cNvSpPr>
                <a:spLocks noChangeAspect="1"/>
              </p:cNvSpPr>
              <p:nvPr/>
            </p:nvSpPr>
            <p:spPr bwMode="auto">
              <a:xfrm>
                <a:off x="4312" y="1354"/>
                <a:ext cx="192" cy="327"/>
              </a:xfrm>
              <a:custGeom>
                <a:avLst/>
                <a:gdLst>
                  <a:gd name="T0" fmla="*/ 187 w 192"/>
                  <a:gd name="T1" fmla="*/ 327 h 327"/>
                  <a:gd name="T2" fmla="*/ 156 w 192"/>
                  <a:gd name="T3" fmla="*/ 78 h 327"/>
                  <a:gd name="T4" fmla="*/ 109 w 192"/>
                  <a:gd name="T5" fmla="*/ 55 h 327"/>
                  <a:gd name="T6" fmla="*/ 0 w 192"/>
                  <a:gd name="T7" fmla="*/ 0 h 32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327"/>
                  <a:gd name="T14" fmla="*/ 192 w 192"/>
                  <a:gd name="T15" fmla="*/ 327 h 32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327">
                    <a:moveTo>
                      <a:pt x="187" y="327"/>
                    </a:moveTo>
                    <a:cubicBezTo>
                      <a:pt x="187" y="326"/>
                      <a:pt x="192" y="124"/>
                      <a:pt x="156" y="78"/>
                    </a:cubicBezTo>
                    <a:cubicBezTo>
                      <a:pt x="146" y="65"/>
                      <a:pt x="124" y="60"/>
                      <a:pt x="109" y="55"/>
                    </a:cubicBezTo>
                    <a:cubicBezTo>
                      <a:pt x="74" y="31"/>
                      <a:pt x="38" y="19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629" name="Freeform 98"/>
              <p:cNvSpPr>
                <a:spLocks noChangeAspect="1"/>
              </p:cNvSpPr>
              <p:nvPr/>
            </p:nvSpPr>
            <p:spPr bwMode="auto">
              <a:xfrm>
                <a:off x="4522" y="1650"/>
                <a:ext cx="288" cy="39"/>
              </a:xfrm>
              <a:custGeom>
                <a:avLst/>
                <a:gdLst>
                  <a:gd name="T0" fmla="*/ 0 w 288"/>
                  <a:gd name="T1" fmla="*/ 0 h 39"/>
                  <a:gd name="T2" fmla="*/ 288 w 288"/>
                  <a:gd name="T3" fmla="*/ 39 h 39"/>
                  <a:gd name="T4" fmla="*/ 0 60000 65536"/>
                  <a:gd name="T5" fmla="*/ 0 60000 65536"/>
                  <a:gd name="T6" fmla="*/ 0 w 288"/>
                  <a:gd name="T7" fmla="*/ 0 h 39"/>
                  <a:gd name="T8" fmla="*/ 288 w 288"/>
                  <a:gd name="T9" fmla="*/ 39 h 3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88" h="39">
                    <a:moveTo>
                      <a:pt x="0" y="0"/>
                    </a:moveTo>
                    <a:cubicBezTo>
                      <a:pt x="113" y="28"/>
                      <a:pt x="162" y="39"/>
                      <a:pt x="288" y="39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630" name="Freeform 99"/>
              <p:cNvSpPr>
                <a:spLocks noChangeAspect="1"/>
              </p:cNvSpPr>
              <p:nvPr/>
            </p:nvSpPr>
            <p:spPr bwMode="auto">
              <a:xfrm>
                <a:off x="5052" y="1378"/>
                <a:ext cx="381" cy="142"/>
              </a:xfrm>
              <a:custGeom>
                <a:avLst/>
                <a:gdLst>
                  <a:gd name="T0" fmla="*/ 0 w 381"/>
                  <a:gd name="T1" fmla="*/ 0 h 142"/>
                  <a:gd name="T2" fmla="*/ 140 w 381"/>
                  <a:gd name="T3" fmla="*/ 93 h 142"/>
                  <a:gd name="T4" fmla="*/ 381 w 381"/>
                  <a:gd name="T5" fmla="*/ 78 h 142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142"/>
                  <a:gd name="T11" fmla="*/ 381 w 381"/>
                  <a:gd name="T12" fmla="*/ 142 h 1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142">
                    <a:moveTo>
                      <a:pt x="0" y="0"/>
                    </a:moveTo>
                    <a:cubicBezTo>
                      <a:pt x="29" y="41"/>
                      <a:pt x="92" y="76"/>
                      <a:pt x="140" y="93"/>
                    </a:cubicBezTo>
                    <a:cubicBezTo>
                      <a:pt x="189" y="142"/>
                      <a:pt x="328" y="53"/>
                      <a:pt x="381" y="78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5549" name="Group 100"/>
            <p:cNvGrpSpPr>
              <a:grpSpLocks noChangeAspect="1"/>
            </p:cNvGrpSpPr>
            <p:nvPr/>
          </p:nvGrpSpPr>
          <p:grpSpPr bwMode="auto">
            <a:xfrm>
              <a:off x="4512" y="2571"/>
              <a:ext cx="982" cy="645"/>
              <a:chOff x="4321" y="1095"/>
              <a:chExt cx="1202" cy="854"/>
            </a:xfrm>
          </p:grpSpPr>
          <p:sp>
            <p:nvSpPr>
              <p:cNvPr id="65550" name="Text Box 101"/>
              <p:cNvSpPr txBox="1">
                <a:spLocks noChangeAspect="1" noChangeArrowheads="1"/>
              </p:cNvSpPr>
              <p:nvPr/>
            </p:nvSpPr>
            <p:spPr bwMode="auto">
              <a:xfrm>
                <a:off x="4367" y="1720"/>
                <a:ext cx="178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×</a:t>
                </a:r>
              </a:p>
            </p:txBody>
          </p:sp>
          <p:grpSp>
            <p:nvGrpSpPr>
              <p:cNvPr id="65551" name="Group 102"/>
              <p:cNvGrpSpPr>
                <a:grpSpLocks noChangeAspect="1"/>
              </p:cNvGrpSpPr>
              <p:nvPr/>
            </p:nvGrpSpPr>
            <p:grpSpPr bwMode="auto">
              <a:xfrm>
                <a:off x="4321" y="1095"/>
                <a:ext cx="1202" cy="817"/>
                <a:chOff x="4321" y="1095"/>
                <a:chExt cx="1202" cy="817"/>
              </a:xfrm>
            </p:grpSpPr>
            <p:sp>
              <p:nvSpPr>
                <p:cNvPr id="65552" name="Text Box 10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279" y="1382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53" name="Text Box 10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185" y="1389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54" name="Text Box 10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185" y="1285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55" name="Text Box 10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24" y="1190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56" name="Text Box 10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20" y="1430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57" name="Text Box 10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20" y="1236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58" name="Text Box 10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56" y="1333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59" name="Text Box 11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51" y="1382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0" name="Text Box 11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02" y="1382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1" name="Text Box 11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02" y="1285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2" name="Text Box 11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62" y="1141"/>
                  <a:ext cx="17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3" name="Text Box 11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73" y="1236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4" name="Text Box 11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51" y="1223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5" name="Text Box 11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66" y="1333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6" name="Text Box 11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913" y="1477"/>
                  <a:ext cx="178" cy="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7" name="Text Box 11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00" y="1430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8" name="Text Box 11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00" y="1190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69" name="Text Box 12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00" y="1141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0" name="Text Box 12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48" y="1477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1" name="Text Box 12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07" y="1333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2" name="Text Box 12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97" y="1285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3" name="Text Box 12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58" y="1190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4" name="Text Box 12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992" y="1285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5" name="Text Box 12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16" y="1095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6" name="Text Box 12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943" y="1430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7" name="Text Box 12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056" y="1382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8" name="Text Box 12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056" y="1269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79" name="Text Box 13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913" y="1238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0" name="Text Box 13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58" y="1382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1" name="Text Box 13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07" y="1430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2" name="Text Box 13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248" y="1287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3" name="Text Box 13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345" y="1382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4" name="Text Box 1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232" y="1141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5" name="Text Box 13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58" y="1477"/>
                  <a:ext cx="178" cy="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6" name="Text Box 13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07" y="1622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7" name="Text Box 13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184" y="1133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8" name="Text Box 13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007" y="1190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89" name="Text Box 14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087" y="1333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0" name="Text Box 14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942" y="1141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1" name="Text Box 14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040" y="1141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2" name="Text Box 14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135" y="1141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3" name="Text Box 14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64" y="1333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4" name="Text Box 14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958" y="1287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5" name="Text Box 14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56" y="1430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6" name="Text Box 14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64" y="1141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7" name="Text Box 14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007" y="1333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8" name="Text Box 14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69" y="1430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599" name="Text Box 15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5055" y="1190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0" name="Text Box 15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05" y="1631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1" name="Text Box 15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58" y="1585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2" name="Text Box 15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16" y="1536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3" name="Text Box 15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11" y="1488"/>
                  <a:ext cx="17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4" name="Text Box 15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367" y="1681"/>
                  <a:ext cx="178" cy="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5" name="Text Box 15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16" y="1681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6" name="Text Box 15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16" y="1488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7" name="Text Box 15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62" y="1586"/>
                  <a:ext cx="17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8" name="Text Box 15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16" y="1631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09" name="Text Box 16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62" y="1442"/>
                  <a:ext cx="17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0" name="Text Box 16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16" y="1393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1" name="Text Box 16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56" y="1586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2" name="Text Box 16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321" y="1296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3" name="Text Box 16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16" y="1336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4" name="Text Box 16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11" y="1586"/>
                  <a:ext cx="17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5" name="Text Box 16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11" y="1105"/>
                  <a:ext cx="17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6" name="Text Box 16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16" y="1586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7" name="Text Box 16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64" y="1574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8" name="Text Box 16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591" y="1442"/>
                  <a:ext cx="178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19" name="Text Box 17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87" y="1382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20" name="Text Box 17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81" y="1488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21" name="Text Box 17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18" y="1345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  <p:sp>
              <p:nvSpPr>
                <p:cNvPr id="65622" name="Text Box 17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464" y="1536"/>
                  <a:ext cx="17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ja-JP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×</a:t>
                  </a:r>
                </a:p>
              </p:txBody>
            </p:sp>
          </p:grpSp>
        </p:grpSp>
      </p:grpSp>
      <p:sp>
        <p:nvSpPr>
          <p:cNvPr id="65544" name="Text Box 174"/>
          <p:cNvSpPr txBox="1">
            <a:spLocks noChangeArrowheads="1"/>
          </p:cNvSpPr>
          <p:nvPr/>
        </p:nvSpPr>
        <p:spPr bwMode="auto">
          <a:xfrm>
            <a:off x="8474076" y="2743200"/>
            <a:ext cx="21146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dirty="0">
                <a:latin typeface="Times New Roman" panose="02020603050405020304" pitchFamily="18" charset="0"/>
              </a:rPr>
              <a:t>One location/1stroke</a:t>
            </a:r>
          </a:p>
        </p:txBody>
      </p:sp>
      <p:sp>
        <p:nvSpPr>
          <p:cNvPr id="65545" name="Rectangle 175"/>
          <p:cNvSpPr>
            <a:spLocks noChangeArrowheads="1"/>
          </p:cNvSpPr>
          <p:nvPr/>
        </p:nvSpPr>
        <p:spPr bwMode="auto">
          <a:xfrm>
            <a:off x="2209800" y="-77788"/>
            <a:ext cx="7772400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ja-JP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wave remote sensing</a:t>
            </a:r>
            <a:endParaRPr lang="ja-JP" altLang="en-US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8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5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55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ppiLF_500m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219" y="438358"/>
            <a:ext cx="6960556" cy="6419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5148" y="585504"/>
            <a:ext cx="5009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 locations overlay on the RADAR echo (CAPPI).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45148" y="1085287"/>
            <a:ext cx="5009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Squares are the positions of BOLT location.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5148" y="1585070"/>
            <a:ext cx="5009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Radiuses are 20km, 40km and 60km respectively.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5148" y="2084853"/>
            <a:ext cx="5009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red dot is the position where we expect the warning.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5148" y="2599677"/>
            <a:ext cx="5009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cloud system travels from west to east.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3248" y="3120391"/>
            <a:ext cx="500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Warning : when clouds edge crosses to 20km!!</a:t>
            </a:r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5148" y="4150039"/>
            <a:ext cx="500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issue a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 in 20 minutes in advance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evacuate. It is believed to be sufficient.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2998" y="5149236"/>
            <a:ext cx="3432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an evidence of prediction by BOLT.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5148" y="3635215"/>
            <a:ext cx="5427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Warning at 5:37, and lightning strikes at 5:57.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97778" y="434340"/>
            <a:ext cx="9974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 configuration in Singapore and location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1569" y="5780782"/>
            <a:ext cx="6382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BOLT</a:t>
            </a:r>
            <a:r>
              <a:rPr lang="ja-JP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antennas are sufficient to cover whole Singapore.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2" y="1087596"/>
            <a:ext cx="6865957" cy="4693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98" y="1087596"/>
            <a:ext cx="4458687" cy="44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93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and feature of BOLT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442" y="1503653"/>
            <a:ext cx="10515600" cy="5249687"/>
          </a:xfrm>
        </p:spPr>
        <p:txBody>
          <a:bodyPr>
            <a:norm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 electromagnetic pulse associated with electrical activity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one thousand location for one second in real time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optional function, 3D is given by thousands location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passive RADAR with higher time resolution than conventional one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electrical activity in severe storms is imaged.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 precipitation and lightning strike can be forecasted in 10 minutes advance.</a:t>
            </a:r>
          </a:p>
          <a:p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2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867268" y="190627"/>
            <a:ext cx="995496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3600" b="1" u="sng" dirty="0">
                <a:solidFill>
                  <a:schemeClr val="tx2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Lightning triggered by an airplane (frame by frame)</a:t>
            </a:r>
            <a:endParaRPr lang="ja-JP" altLang="en-US" sz="3600" b="1" u="sng" dirty="0">
              <a:solidFill>
                <a:schemeClr val="tx2"/>
              </a:solidFill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grpSp>
        <p:nvGrpSpPr>
          <p:cNvPr id="131075" name="Group 3"/>
          <p:cNvGrpSpPr>
            <a:grpSpLocks/>
          </p:cNvGrpSpPr>
          <p:nvPr/>
        </p:nvGrpSpPr>
        <p:grpSpPr bwMode="auto">
          <a:xfrm>
            <a:off x="1077816" y="836958"/>
            <a:ext cx="8153400" cy="5791200"/>
            <a:chOff x="315" y="360"/>
            <a:chExt cx="15541" cy="11105"/>
          </a:xfrm>
        </p:grpSpPr>
        <p:grpSp>
          <p:nvGrpSpPr>
            <p:cNvPr id="131076" name="Group 4"/>
            <p:cNvGrpSpPr>
              <a:grpSpLocks/>
            </p:cNvGrpSpPr>
            <p:nvPr/>
          </p:nvGrpSpPr>
          <p:grpSpPr bwMode="auto">
            <a:xfrm>
              <a:off x="987" y="448"/>
              <a:ext cx="14869" cy="11017"/>
              <a:chOff x="987" y="448"/>
              <a:chExt cx="14869" cy="11017"/>
            </a:xfrm>
          </p:grpSpPr>
          <p:pic>
            <p:nvPicPr>
              <p:cNvPr id="131077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67" y="448"/>
                <a:ext cx="4389" cy="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131078" name="Object 6"/>
              <p:cNvGraphicFramePr>
                <a:graphicFrameLocks noChangeAspect="1"/>
              </p:cNvGraphicFramePr>
              <p:nvPr/>
            </p:nvGraphicFramePr>
            <p:xfrm>
              <a:off x="6227" y="448"/>
              <a:ext cx="4389" cy="3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" name="図" r:id="rId4" imgW="3096358" imgH="2350665" progId="Word.Picture.8">
                      <p:embed/>
                    </p:oleObj>
                  </mc:Choice>
                  <mc:Fallback>
                    <p:oleObj name="図" r:id="rId4" imgW="3096358" imgH="2350665" progId="Word.Picture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27" y="448"/>
                            <a:ext cx="4389" cy="3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31079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" y="4291"/>
                <a:ext cx="4389" cy="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080" name="Picture 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" y="4291"/>
                <a:ext cx="4389" cy="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081" name="Picture 9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67" y="4291"/>
                <a:ext cx="4389" cy="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082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" y="8133"/>
                <a:ext cx="4389" cy="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083" name="Picture 11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" y="8133"/>
                <a:ext cx="4389" cy="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084" name="Picture 1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67" y="8133"/>
                <a:ext cx="4389" cy="3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085" name="Picture 13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" y="448"/>
                <a:ext cx="4389" cy="3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1086" name="Text Box 14"/>
            <p:cNvSpPr txBox="1">
              <a:spLocks noChangeArrowheads="1"/>
            </p:cNvSpPr>
            <p:nvPr/>
          </p:nvSpPr>
          <p:spPr bwMode="auto">
            <a:xfrm>
              <a:off x="315" y="360"/>
              <a:ext cx="850" cy="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ja-JP" altLang="en-US">
                  <a:latin typeface="ＭＳ Ｐゴシック" panose="020B0600070205080204" pitchFamily="34" charset="-128"/>
                </a:rPr>
                <a:t>１</a:t>
              </a:r>
              <a:r>
                <a:rPr lang="en-US" altLang="ja-JP">
                  <a:latin typeface="ＭＳ Ｐゴシック" panose="020B0600070205080204" pitchFamily="34" charset="-128"/>
                </a:rPr>
                <a:t>.</a:t>
              </a:r>
            </a:p>
            <a:p>
              <a:pPr algn="just"/>
              <a:endParaRPr lang="en-US" altLang="ja-JP">
                <a:latin typeface="ＭＳ Ｐゴシック" panose="020B0600070205080204" pitchFamily="34" charset="-128"/>
              </a:endParaRPr>
            </a:p>
          </p:txBody>
        </p:sp>
        <p:sp>
          <p:nvSpPr>
            <p:cNvPr id="131087" name="Text Box 15"/>
            <p:cNvSpPr txBox="1">
              <a:spLocks noChangeArrowheads="1"/>
            </p:cNvSpPr>
            <p:nvPr/>
          </p:nvSpPr>
          <p:spPr bwMode="auto">
            <a:xfrm>
              <a:off x="5565" y="360"/>
              <a:ext cx="850" cy="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ja-JP" altLang="en-US">
                  <a:latin typeface="ＭＳ Ｐゴシック" panose="020B0600070205080204" pitchFamily="34" charset="-128"/>
                </a:rPr>
                <a:t>２</a:t>
              </a:r>
              <a:r>
                <a:rPr lang="en-US" altLang="ja-JP">
                  <a:latin typeface="ＭＳ Ｐゴシック" panose="020B0600070205080204" pitchFamily="34" charset="-128"/>
                </a:rPr>
                <a:t>.</a:t>
              </a:r>
            </a:p>
            <a:p>
              <a:pPr algn="just"/>
              <a:endParaRPr lang="en-US" altLang="ja-JP">
                <a:latin typeface="ＭＳ Ｐゴシック" panose="020B0600070205080204" pitchFamily="34" charset="-128"/>
              </a:endParaRPr>
            </a:p>
          </p:txBody>
        </p:sp>
        <p:sp>
          <p:nvSpPr>
            <p:cNvPr id="131088" name="Text Box 16"/>
            <p:cNvSpPr txBox="1">
              <a:spLocks noChangeArrowheads="1"/>
            </p:cNvSpPr>
            <p:nvPr/>
          </p:nvSpPr>
          <p:spPr bwMode="auto">
            <a:xfrm>
              <a:off x="10815" y="360"/>
              <a:ext cx="850" cy="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ja-JP" altLang="en-US">
                  <a:latin typeface="ＭＳ Ｐゴシック" panose="020B0600070205080204" pitchFamily="34" charset="-128"/>
                </a:rPr>
                <a:t>３</a:t>
              </a:r>
              <a:r>
                <a:rPr lang="en-US" altLang="ja-JP">
                  <a:latin typeface="ＭＳ Ｐゴシック" panose="020B0600070205080204" pitchFamily="34" charset="-128"/>
                </a:rPr>
                <a:t>.</a:t>
              </a:r>
            </a:p>
            <a:p>
              <a:pPr algn="just"/>
              <a:endParaRPr lang="en-US" altLang="ja-JP">
                <a:latin typeface="ＭＳ Ｐゴシック" panose="020B0600070205080204" pitchFamily="34" charset="-128"/>
              </a:endParaRPr>
            </a:p>
          </p:txBody>
        </p:sp>
        <p:sp>
          <p:nvSpPr>
            <p:cNvPr id="131089" name="Text Box 17"/>
            <p:cNvSpPr txBox="1">
              <a:spLocks noChangeArrowheads="1"/>
            </p:cNvSpPr>
            <p:nvPr/>
          </p:nvSpPr>
          <p:spPr bwMode="auto">
            <a:xfrm>
              <a:off x="315" y="4140"/>
              <a:ext cx="850" cy="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ja-JP" altLang="en-US">
                  <a:latin typeface="ＭＳ Ｐゴシック" panose="020B0600070205080204" pitchFamily="34" charset="-128"/>
                </a:rPr>
                <a:t>４</a:t>
              </a:r>
              <a:r>
                <a:rPr lang="en-US" altLang="ja-JP">
                  <a:latin typeface="ＭＳ Ｐゴシック" panose="020B0600070205080204" pitchFamily="34" charset="-128"/>
                </a:rPr>
                <a:t>.</a:t>
              </a:r>
            </a:p>
            <a:p>
              <a:pPr algn="just"/>
              <a:endParaRPr lang="en-US" altLang="ja-JP">
                <a:latin typeface="ＭＳ Ｐゴシック" panose="020B0600070205080204" pitchFamily="34" charset="-128"/>
              </a:endParaRPr>
            </a:p>
          </p:txBody>
        </p:sp>
        <p:sp>
          <p:nvSpPr>
            <p:cNvPr id="131090" name="Text Box 18"/>
            <p:cNvSpPr txBox="1">
              <a:spLocks noChangeArrowheads="1"/>
            </p:cNvSpPr>
            <p:nvPr/>
          </p:nvSpPr>
          <p:spPr bwMode="auto">
            <a:xfrm>
              <a:off x="5565" y="4140"/>
              <a:ext cx="850" cy="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ja-JP" altLang="en-US">
                  <a:latin typeface="ＭＳ Ｐゴシック" panose="020B0600070205080204" pitchFamily="34" charset="-128"/>
                </a:rPr>
                <a:t>５</a:t>
              </a:r>
              <a:r>
                <a:rPr lang="en-US" altLang="ja-JP">
                  <a:latin typeface="ＭＳ Ｐゴシック" panose="020B0600070205080204" pitchFamily="34" charset="-128"/>
                </a:rPr>
                <a:t>.</a:t>
              </a:r>
            </a:p>
            <a:p>
              <a:pPr algn="just"/>
              <a:endParaRPr lang="en-US" altLang="ja-JP">
                <a:latin typeface="ＭＳ Ｐゴシック" panose="020B0600070205080204" pitchFamily="34" charset="-128"/>
              </a:endParaRPr>
            </a:p>
          </p:txBody>
        </p:sp>
        <p:sp>
          <p:nvSpPr>
            <p:cNvPr id="131091" name="Text Box 19"/>
            <p:cNvSpPr txBox="1">
              <a:spLocks noChangeArrowheads="1"/>
            </p:cNvSpPr>
            <p:nvPr/>
          </p:nvSpPr>
          <p:spPr bwMode="auto">
            <a:xfrm>
              <a:off x="10815" y="4140"/>
              <a:ext cx="850" cy="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ja-JP" altLang="en-US">
                  <a:latin typeface="ＭＳ Ｐゴシック" panose="020B0600070205080204" pitchFamily="34" charset="-128"/>
                </a:rPr>
                <a:t>６</a:t>
              </a:r>
              <a:r>
                <a:rPr lang="en-US" altLang="ja-JP">
                  <a:latin typeface="ＭＳ Ｐゴシック" panose="020B0600070205080204" pitchFamily="34" charset="-128"/>
                </a:rPr>
                <a:t>.</a:t>
              </a:r>
            </a:p>
            <a:p>
              <a:pPr algn="just"/>
              <a:endParaRPr lang="en-US" altLang="ja-JP">
                <a:latin typeface="ＭＳ Ｐゴシック" panose="020B0600070205080204" pitchFamily="34" charset="-128"/>
              </a:endParaRPr>
            </a:p>
          </p:txBody>
        </p:sp>
        <p:sp>
          <p:nvSpPr>
            <p:cNvPr id="131092" name="Text Box 20"/>
            <p:cNvSpPr txBox="1">
              <a:spLocks noChangeArrowheads="1"/>
            </p:cNvSpPr>
            <p:nvPr/>
          </p:nvSpPr>
          <p:spPr bwMode="auto">
            <a:xfrm>
              <a:off x="315" y="7920"/>
              <a:ext cx="850" cy="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ja-JP" altLang="en-US">
                  <a:latin typeface="ＭＳ Ｐゴシック" panose="020B0600070205080204" pitchFamily="34" charset="-128"/>
                </a:rPr>
                <a:t>７</a:t>
              </a:r>
              <a:r>
                <a:rPr lang="en-US" altLang="ja-JP">
                  <a:latin typeface="ＭＳ Ｐゴシック" panose="020B0600070205080204" pitchFamily="34" charset="-128"/>
                </a:rPr>
                <a:t>.</a:t>
              </a:r>
            </a:p>
            <a:p>
              <a:pPr algn="just"/>
              <a:endParaRPr lang="en-US" altLang="ja-JP">
                <a:latin typeface="ＭＳ Ｐゴシック" panose="020B0600070205080204" pitchFamily="34" charset="-128"/>
              </a:endParaRPr>
            </a:p>
          </p:txBody>
        </p:sp>
        <p:sp>
          <p:nvSpPr>
            <p:cNvPr id="131093" name="Text Box 21"/>
            <p:cNvSpPr txBox="1">
              <a:spLocks noChangeArrowheads="1"/>
            </p:cNvSpPr>
            <p:nvPr/>
          </p:nvSpPr>
          <p:spPr bwMode="auto">
            <a:xfrm>
              <a:off x="5565" y="7920"/>
              <a:ext cx="850" cy="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ja-JP" altLang="en-US">
                  <a:latin typeface="ＭＳ Ｐゴシック" panose="020B0600070205080204" pitchFamily="34" charset="-128"/>
                </a:rPr>
                <a:t>８</a:t>
              </a:r>
              <a:r>
                <a:rPr lang="en-US" altLang="ja-JP">
                  <a:latin typeface="ＭＳ Ｐゴシック" panose="020B0600070205080204" pitchFamily="34" charset="-128"/>
                </a:rPr>
                <a:t>.</a:t>
              </a:r>
            </a:p>
            <a:p>
              <a:pPr algn="just"/>
              <a:endParaRPr lang="en-US" altLang="ja-JP">
                <a:latin typeface="ＭＳ Ｐゴシック" panose="020B0600070205080204" pitchFamily="34" charset="-128"/>
              </a:endParaRPr>
            </a:p>
          </p:txBody>
        </p:sp>
        <p:sp>
          <p:nvSpPr>
            <p:cNvPr id="131094" name="Text Box 22"/>
            <p:cNvSpPr txBox="1">
              <a:spLocks noChangeArrowheads="1"/>
            </p:cNvSpPr>
            <p:nvPr/>
          </p:nvSpPr>
          <p:spPr bwMode="auto">
            <a:xfrm>
              <a:off x="10815" y="7920"/>
              <a:ext cx="850" cy="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lang="ja-JP" altLang="en-US">
                  <a:latin typeface="ＭＳ Ｐゴシック" panose="020B0600070205080204" pitchFamily="34" charset="-128"/>
                </a:rPr>
                <a:t>９</a:t>
              </a:r>
              <a:r>
                <a:rPr lang="en-US" altLang="ja-JP">
                  <a:latin typeface="ＭＳ Ｐゴシック" panose="020B0600070205080204" pitchFamily="34" charset="-128"/>
                </a:rPr>
                <a:t>.</a:t>
              </a:r>
            </a:p>
            <a:p>
              <a:pPr algn="just"/>
              <a:endParaRPr lang="en-US" altLang="ja-JP">
                <a:latin typeface="ＭＳ Ｐゴシック" panose="020B0600070205080204" pitchFamily="34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52474" y="5321147"/>
            <a:ext cx="27395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evidence of a bi-directional leader initiation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782553" y="926510"/>
            <a:ext cx="209320" cy="693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880472" y="1961002"/>
            <a:ext cx="187287" cy="52388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9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365125"/>
            <a:ext cx="11510682" cy="1325563"/>
          </a:xfrm>
        </p:spPr>
        <p:txBody>
          <a:bodyPr/>
          <a:lstStyle/>
          <a:p>
            <a:r>
              <a:rPr lang="en-US" altLang="ja-JP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tentative goal of RAIRAN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Business for Natural Disaster Prevention </a:t>
            </a:r>
          </a:p>
          <a:p>
            <a:pPr lvl="1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activity for remote sensing technology and information</a:t>
            </a:r>
          </a:p>
          <a:p>
            <a:pPr lvl="1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center in Singapore of rain, thunderstorm and Tsunami</a:t>
            </a:r>
          </a:p>
          <a:p>
            <a:pPr lvl="1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Weather Matrix Pte. Ltd.</a:t>
            </a:r>
          </a:p>
          <a:p>
            <a:pPr lvl="1"/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transfer of innovation to the South-East Asia</a:t>
            </a:r>
          </a:p>
          <a:p>
            <a:pPr lvl="1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transfer to support ASEAN country</a:t>
            </a:r>
          </a:p>
          <a:p>
            <a:pPr lvl="1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and digging out possible solution business</a:t>
            </a:r>
          </a:p>
          <a:p>
            <a:pPr lvl="1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understanding of Global warming through observations</a:t>
            </a:r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z="1100" smtClean="0"/>
              <a:t>30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39211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6" y="561860"/>
            <a:ext cx="11193137" cy="6296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8636" y="5745606"/>
            <a:ext cx="534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BOLT observations are equivalent to thunderstorm observations from the aspect of precipitations.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04" y="3652401"/>
            <a:ext cx="3350783" cy="2093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358" y="638978"/>
            <a:ext cx="2431013" cy="2235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28" y="1471255"/>
            <a:ext cx="2160768" cy="2432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92" y="771182"/>
            <a:ext cx="2135994" cy="2673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9315" y="124851"/>
            <a:ext cx="10289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goal is the BOLT operation whole over South-East Asia</a:t>
            </a:r>
          </a:p>
        </p:txBody>
      </p:sp>
    </p:spTree>
    <p:extLst>
      <p:ext uri="{BB962C8B-B14F-4D97-AF65-F5344CB8AC3E}">
        <p14:creationId xmlns:p14="http://schemas.microsoft.com/office/powerpoint/2010/main" val="310746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9" y="318875"/>
            <a:ext cx="11193137" cy="62961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0048" y="3186579"/>
            <a:ext cx="52550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of BOLT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 the South East Asia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1768" y="4563926"/>
            <a:ext cx="5255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some local and 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the coverage gradually!</a:t>
            </a:r>
          </a:p>
        </p:txBody>
      </p:sp>
    </p:spTree>
    <p:extLst>
      <p:ext uri="{BB962C8B-B14F-4D97-AF65-F5344CB8AC3E}">
        <p14:creationId xmlns:p14="http://schemas.microsoft.com/office/powerpoint/2010/main" val="1828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8BDA6-34E4-4A07-8FA0-BECC0D91C83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6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58" y="739239"/>
            <a:ext cx="914400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7" name="Title 1"/>
          <p:cNvSpPr>
            <a:spLocks noGrp="1"/>
          </p:cNvSpPr>
          <p:nvPr>
            <p:ph type="title"/>
          </p:nvPr>
        </p:nvSpPr>
        <p:spPr bwMode="auto">
          <a:xfrm>
            <a:off x="625475" y="30213"/>
            <a:ext cx="7394805" cy="8346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deployment diagram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8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/>
                <a:ea typeface="HGPｺﾞｼｯｸE"/>
                <a:cs typeface="HGPｺﾞｼｯｸE"/>
              </a:defRPr>
            </a:lvl9pPr>
          </a:lstStyle>
          <a:p>
            <a:pPr eaLnBrk="1" hangingPunct="1"/>
            <a:fld id="{79E38B72-956F-4A17-BAC1-5004AB2E55BA}" type="slidenum">
              <a:rPr lang="en-US" altLang="ja-JP" sz="14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</a:t>
            </a:fld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0007" y="1510939"/>
            <a:ext cx="1645920" cy="1371600"/>
          </a:xfrm>
          <a:prstGeom prst="rect">
            <a:avLst/>
          </a:prstGeom>
          <a:solidFill>
            <a:srgbClr val="FFC000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Internet or Mobile</a:t>
            </a:r>
          </a:p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</a:rPr>
              <a:t>(Per site)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8112" y="2012073"/>
            <a:ext cx="1473200" cy="369332"/>
          </a:xfrm>
          <a:prstGeom prst="rect">
            <a:avLst/>
          </a:prstGeom>
          <a:solidFill>
            <a:srgbClr val="00B050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Server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8112" y="2825589"/>
            <a:ext cx="1473200" cy="369332"/>
          </a:xfrm>
          <a:prstGeom prst="rect">
            <a:avLst/>
          </a:prstGeom>
          <a:solidFill>
            <a:srgbClr val="00B050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Analyzer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8112" y="3595299"/>
            <a:ext cx="1473200" cy="369332"/>
          </a:xfrm>
          <a:prstGeom prst="rect">
            <a:avLst/>
          </a:prstGeom>
          <a:solidFill>
            <a:srgbClr val="00B050"/>
          </a:solidFill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6812" y="4332293"/>
            <a:ext cx="1955800" cy="646331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Internet Distribution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24450" y="5974701"/>
            <a:ext cx="4935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i="1" dirty="0">
                <a:solidFill>
                  <a:schemeClr val="bg1"/>
                </a:solidFill>
              </a:rPr>
              <a:t>This layout can be applicable for any ‘N’ Sites.</a:t>
            </a:r>
          </a:p>
          <a:p>
            <a:pPr algn="ctr">
              <a:defRPr/>
            </a:pPr>
            <a:r>
              <a:rPr lang="en-US" sz="2000" i="1" dirty="0">
                <a:solidFill>
                  <a:schemeClr val="bg1"/>
                </a:solidFill>
              </a:rPr>
              <a:t>(‘N’ = No. of sites)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2819" b="5606"/>
          <a:stretch/>
        </p:blipFill>
        <p:spPr>
          <a:xfrm>
            <a:off x="7831385" y="5037487"/>
            <a:ext cx="2178925" cy="1707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88237" y="821382"/>
            <a:ext cx="203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Main Stations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02737" y="776880"/>
            <a:ext cx="203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Local Stations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54869" y="1190714"/>
            <a:ext cx="3858984" cy="1913543"/>
            <a:chOff x="1554869" y="1190714"/>
            <a:chExt cx="3858984" cy="1913543"/>
          </a:xfrm>
        </p:grpSpPr>
        <p:sp>
          <p:nvSpPr>
            <p:cNvPr id="7" name="Rectangle 6"/>
            <p:cNvSpPr/>
            <p:nvPr/>
          </p:nvSpPr>
          <p:spPr>
            <a:xfrm>
              <a:off x="1554869" y="1190714"/>
              <a:ext cx="3858984" cy="1913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02302" y="1603803"/>
              <a:ext cx="1473200" cy="584775"/>
            </a:xfrm>
            <a:prstGeom prst="rect">
              <a:avLst/>
            </a:prstGeom>
            <a:solidFill>
              <a:srgbClr val="0070C0"/>
            </a:solidFill>
            <a:ln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/>
                <a:t>LF Antenna</a:t>
              </a:r>
            </a:p>
            <a:p>
              <a:pPr algn="ctr">
                <a:defRPr/>
              </a:pPr>
              <a:r>
                <a:rPr lang="en-US" sz="1400" dirty="0"/>
                <a:t>Including Amp.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01946" y="1645153"/>
              <a:ext cx="1473200" cy="369332"/>
            </a:xfrm>
            <a:prstGeom prst="rect">
              <a:avLst/>
            </a:prstGeom>
            <a:solidFill>
              <a:srgbClr val="0070C0"/>
            </a:solidFill>
            <a:ln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/>
                <a:t>GPS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24150" y="2297395"/>
              <a:ext cx="1714500" cy="646331"/>
            </a:xfrm>
            <a:prstGeom prst="rect">
              <a:avLst/>
            </a:prstGeom>
            <a:solidFill>
              <a:srgbClr val="0070C0"/>
            </a:solidFill>
            <a:ln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BOLT remote station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54300" y="1234471"/>
              <a:ext cx="1473200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Site 1</a:t>
              </a:r>
            </a:p>
          </p:txBody>
        </p:sp>
        <p:cxnSp>
          <p:nvCxnSpPr>
            <p:cNvPr id="23" name="Elbow Connector 22"/>
            <p:cNvCxnSpPr/>
            <p:nvPr/>
          </p:nvCxnSpPr>
          <p:spPr>
            <a:xfrm rot="10800000" flipV="1">
              <a:off x="4313966" y="2689198"/>
              <a:ext cx="9240" cy="109"/>
            </a:xfrm>
            <a:prstGeom prst="bentConnector3">
              <a:avLst>
                <a:gd name="adj1" fmla="val 52691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572454" y="3987936"/>
            <a:ext cx="3858984" cy="1913543"/>
            <a:chOff x="1554869" y="1190714"/>
            <a:chExt cx="3858984" cy="1913543"/>
          </a:xfrm>
        </p:grpSpPr>
        <p:sp>
          <p:nvSpPr>
            <p:cNvPr id="34" name="Rectangle 33"/>
            <p:cNvSpPr/>
            <p:nvPr/>
          </p:nvSpPr>
          <p:spPr>
            <a:xfrm>
              <a:off x="1554869" y="1190714"/>
              <a:ext cx="3858984" cy="1913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02302" y="1603803"/>
              <a:ext cx="1473200" cy="584775"/>
            </a:xfrm>
            <a:prstGeom prst="rect">
              <a:avLst/>
            </a:prstGeom>
            <a:solidFill>
              <a:srgbClr val="0070C0"/>
            </a:solidFill>
            <a:ln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/>
                <a:t>LF Antenna</a:t>
              </a:r>
            </a:p>
            <a:p>
              <a:pPr algn="ctr">
                <a:defRPr/>
              </a:pPr>
              <a:r>
                <a:rPr lang="en-US" sz="1400" dirty="0"/>
                <a:t>Including Amp.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01946" y="1645153"/>
              <a:ext cx="1473200" cy="369332"/>
            </a:xfrm>
            <a:prstGeom prst="rect">
              <a:avLst/>
            </a:prstGeom>
            <a:solidFill>
              <a:srgbClr val="0070C0"/>
            </a:solidFill>
            <a:ln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/>
                <a:t>GPS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24150" y="2297395"/>
              <a:ext cx="1714500" cy="646331"/>
            </a:xfrm>
            <a:prstGeom prst="rect">
              <a:avLst/>
            </a:prstGeom>
            <a:solidFill>
              <a:srgbClr val="0070C0"/>
            </a:solidFill>
            <a:ln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BOLT remote station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54300" y="1234471"/>
              <a:ext cx="1473200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Site N</a:t>
              </a:r>
            </a:p>
          </p:txBody>
        </p:sp>
        <p:cxnSp>
          <p:nvCxnSpPr>
            <p:cNvPr id="39" name="Elbow Connector 38"/>
            <p:cNvCxnSpPr/>
            <p:nvPr/>
          </p:nvCxnSpPr>
          <p:spPr>
            <a:xfrm rot="10800000" flipV="1">
              <a:off x="4313966" y="2689198"/>
              <a:ext cx="9240" cy="109"/>
            </a:xfrm>
            <a:prstGeom prst="bentConnector3">
              <a:avLst>
                <a:gd name="adj1" fmla="val 52691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3424952" y="3148759"/>
            <a:ext cx="103664" cy="1036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3424952" y="3438446"/>
            <a:ext cx="103664" cy="1036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424952" y="3728133"/>
            <a:ext cx="103664" cy="1036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Elbow Connector 42"/>
          <p:cNvCxnSpPr>
            <a:cxnSpLocks noChangeShapeType="1"/>
          </p:cNvCxnSpPr>
          <p:nvPr/>
        </p:nvCxnSpPr>
        <p:spPr bwMode="auto">
          <a:xfrm>
            <a:off x="5431438" y="1395487"/>
            <a:ext cx="816134" cy="337739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FFFF00"/>
            </a:solidFill>
            <a:round/>
            <a:headEnd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Elbow Connector 44"/>
          <p:cNvCxnSpPr>
            <a:cxnSpLocks noChangeShapeType="1"/>
            <a:stCxn id="40" idx="6"/>
          </p:cNvCxnSpPr>
          <p:nvPr/>
        </p:nvCxnSpPr>
        <p:spPr bwMode="auto">
          <a:xfrm flipV="1">
            <a:off x="3528616" y="2123107"/>
            <a:ext cx="2736541" cy="1367171"/>
          </a:xfrm>
          <a:prstGeom prst="bentConnector3">
            <a:avLst>
              <a:gd name="adj1" fmla="val 75061"/>
            </a:avLst>
          </a:prstGeom>
          <a:noFill/>
          <a:ln w="19050" algn="ctr">
            <a:solidFill>
              <a:srgbClr val="FFFF00"/>
            </a:solidFill>
            <a:round/>
            <a:headEnd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Elbow Connector 74"/>
          <p:cNvCxnSpPr>
            <a:cxnSpLocks noChangeShapeType="1"/>
            <a:stCxn id="41" idx="6"/>
          </p:cNvCxnSpPr>
          <p:nvPr/>
        </p:nvCxnSpPr>
        <p:spPr bwMode="auto">
          <a:xfrm flipV="1">
            <a:off x="3528616" y="2312829"/>
            <a:ext cx="2736541" cy="1467136"/>
          </a:xfrm>
          <a:prstGeom prst="bentConnector3">
            <a:avLst>
              <a:gd name="adj1" fmla="val 79238"/>
            </a:avLst>
          </a:prstGeom>
          <a:noFill/>
          <a:ln w="19050" algn="ctr">
            <a:solidFill>
              <a:srgbClr val="FFFF00"/>
            </a:solidFill>
            <a:round/>
            <a:headEnd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Elbow Connector 78"/>
          <p:cNvCxnSpPr>
            <a:cxnSpLocks noChangeShapeType="1"/>
            <a:stCxn id="15" idx="6"/>
          </p:cNvCxnSpPr>
          <p:nvPr/>
        </p:nvCxnSpPr>
        <p:spPr bwMode="auto">
          <a:xfrm flipV="1">
            <a:off x="3528616" y="1969911"/>
            <a:ext cx="2717045" cy="1230680"/>
          </a:xfrm>
          <a:prstGeom prst="bentConnector3">
            <a:avLst>
              <a:gd name="adj1" fmla="val 72086"/>
            </a:avLst>
          </a:prstGeom>
          <a:noFill/>
          <a:ln w="19050" algn="ctr">
            <a:solidFill>
              <a:srgbClr val="FFFF00"/>
            </a:solidFill>
            <a:round/>
            <a:headEnd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Elbow Connector 89"/>
          <p:cNvCxnSpPr>
            <a:cxnSpLocks noChangeShapeType="1"/>
            <a:stCxn id="34" idx="3"/>
            <a:endCxn id="8" idx="1"/>
          </p:cNvCxnSpPr>
          <p:nvPr/>
        </p:nvCxnSpPr>
        <p:spPr bwMode="auto">
          <a:xfrm flipV="1">
            <a:off x="5431438" y="2196739"/>
            <a:ext cx="828569" cy="2747969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FFFF00"/>
            </a:solidFill>
            <a:round/>
            <a:headEnd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traight Arrow Connector 66"/>
          <p:cNvCxnSpPr>
            <a:stCxn id="8" idx="3"/>
            <a:endCxn id="9" idx="1"/>
          </p:cNvCxnSpPr>
          <p:nvPr/>
        </p:nvCxnSpPr>
        <p:spPr>
          <a:xfrm>
            <a:off x="7905927" y="2196739"/>
            <a:ext cx="37218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" idx="2"/>
            <a:endCxn id="10" idx="0"/>
          </p:cNvCxnSpPr>
          <p:nvPr/>
        </p:nvCxnSpPr>
        <p:spPr>
          <a:xfrm>
            <a:off x="9014712" y="2381405"/>
            <a:ext cx="0" cy="44418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" idx="2"/>
            <a:endCxn id="11" idx="0"/>
          </p:cNvCxnSpPr>
          <p:nvPr/>
        </p:nvCxnSpPr>
        <p:spPr>
          <a:xfrm>
            <a:off x="9014712" y="3194921"/>
            <a:ext cx="0" cy="40037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1" idx="2"/>
            <a:endCxn id="12" idx="0"/>
          </p:cNvCxnSpPr>
          <p:nvPr/>
        </p:nvCxnSpPr>
        <p:spPr>
          <a:xfrm>
            <a:off x="9014712" y="3964631"/>
            <a:ext cx="0" cy="3676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0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33" grpId="0"/>
      <p:bldP spid="15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"/>
    </mc:Choice>
    <mc:Fallback xmlns="">
      <p:transition spd="slow" advTm="1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3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9"/>
    </mc:Choice>
    <mc:Fallback xmlns="">
      <p:transition spd="slow" advTm="1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"/>
    </mc:Choice>
    <mc:Fallback xmlns="">
      <p:transition spd="slow" advTm="1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"/>
    </mc:Choice>
    <mc:Fallback xmlns="">
      <p:transition spd="slow" advTm="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5" y="0"/>
            <a:ext cx="9135070" cy="6858000"/>
          </a:xfrm>
          <a:prstGeom prst="rect">
            <a:avLst/>
          </a:prstGeom>
        </p:spPr>
      </p:pic>
      <p:pic>
        <p:nvPicPr>
          <p:cNvPr id="3" name="オーディオ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"/>
    </mc:Choice>
    <mc:Fallback xmlns="">
      <p:transition spd="slow" advTm="1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814</Words>
  <Application>Microsoft Office PowerPoint</Application>
  <PresentationFormat>Widescreen</PresentationFormat>
  <Paragraphs>268</Paragraphs>
  <Slides>33</Slides>
  <Notes>2</Notes>
  <HiddenSlides>0</HiddenSlides>
  <MMClips>19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HGPｺﾞｼｯｸE</vt:lpstr>
      <vt:lpstr>ＭＳ Ｐゴシック</vt:lpstr>
      <vt:lpstr>ＭＳ Ｐ明朝</vt:lpstr>
      <vt:lpstr>Arial</vt:lpstr>
      <vt:lpstr>Calibri</vt:lpstr>
      <vt:lpstr>Calibri Light</vt:lpstr>
      <vt:lpstr>Times New Roman</vt:lpstr>
      <vt:lpstr>Wingdings</vt:lpstr>
      <vt:lpstr>Office Theme</vt:lpstr>
      <vt:lpstr>図</vt:lpstr>
      <vt:lpstr>BOLT Thunderstorm Tracking </vt:lpstr>
      <vt:lpstr>PowerPoint Presentation</vt:lpstr>
      <vt:lpstr>PowerPoint Presentation</vt:lpstr>
      <vt:lpstr>BOLT deployment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BOLT existing configuration and specifications in Osaka, Japan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 and feature of BOLT</vt:lpstr>
      <vt:lpstr>The tentative goal of RAIRAN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BOLT （稲妻） (Broadband Observation  for Lightning and Thunderstorm)</dc:title>
  <dc:creator>zen.kawasaki</dc:creator>
  <cp:lastModifiedBy>Zenichiro Kawasaki</cp:lastModifiedBy>
  <cp:revision>143</cp:revision>
  <cp:lastPrinted>2015-05-11T01:54:20Z</cp:lastPrinted>
  <dcterms:created xsi:type="dcterms:W3CDTF">2014-12-03T07:00:30Z</dcterms:created>
  <dcterms:modified xsi:type="dcterms:W3CDTF">2019-05-09T06:35:14Z</dcterms:modified>
</cp:coreProperties>
</file>